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99"/>
  </p:handoutMasterIdLst>
  <p:sldIdLst>
    <p:sldId id="256" r:id="rId3"/>
    <p:sldId id="259" r:id="rId4"/>
    <p:sldId id="657" r:id="rId5"/>
    <p:sldId id="751" r:id="rId6"/>
    <p:sldId id="757" r:id="rId7"/>
    <p:sldId id="765" r:id="rId8"/>
    <p:sldId id="759" r:id="rId9"/>
    <p:sldId id="760" r:id="rId10"/>
    <p:sldId id="509" r:id="rId11"/>
    <p:sldId id="1030" r:id="rId12"/>
    <p:sldId id="447" r:id="rId13"/>
    <p:sldId id="1176" r:id="rId14"/>
    <p:sldId id="1337" r:id="rId15"/>
    <p:sldId id="1103" r:id="rId16"/>
    <p:sldId id="841" r:id="rId17"/>
    <p:sldId id="1175" r:id="rId18"/>
    <p:sldId id="1177" r:id="rId19"/>
    <p:sldId id="1178" r:id="rId20"/>
    <p:sldId id="1179" r:id="rId21"/>
    <p:sldId id="1250" r:id="rId23"/>
    <p:sldId id="1251" r:id="rId24"/>
    <p:sldId id="1252" r:id="rId25"/>
    <p:sldId id="1254" r:id="rId26"/>
    <p:sldId id="589" r:id="rId27"/>
    <p:sldId id="1318" r:id="rId28"/>
    <p:sldId id="1320" r:id="rId29"/>
    <p:sldId id="1319" r:id="rId30"/>
    <p:sldId id="1321" r:id="rId31"/>
    <p:sldId id="1322" r:id="rId32"/>
    <p:sldId id="1323" r:id="rId33"/>
    <p:sldId id="1324" r:id="rId34"/>
    <p:sldId id="1325" r:id="rId35"/>
    <p:sldId id="1326" r:id="rId36"/>
    <p:sldId id="1381" r:id="rId37"/>
    <p:sldId id="1372" r:id="rId38"/>
    <p:sldId id="1373" r:id="rId39"/>
    <p:sldId id="1374" r:id="rId40"/>
    <p:sldId id="1376" r:id="rId41"/>
    <p:sldId id="1378" r:id="rId42"/>
    <p:sldId id="1379" r:id="rId43"/>
    <p:sldId id="1380" r:id="rId44"/>
    <p:sldId id="1327" r:id="rId45"/>
    <p:sldId id="1466" r:id="rId46"/>
    <p:sldId id="1328" r:id="rId47"/>
    <p:sldId id="1329" r:id="rId48"/>
    <p:sldId id="1383" r:id="rId49"/>
    <p:sldId id="1384" r:id="rId50"/>
    <p:sldId id="1382" r:id="rId51"/>
    <p:sldId id="1330" r:id="rId52"/>
    <p:sldId id="1331" r:id="rId53"/>
    <p:sldId id="1332" r:id="rId54"/>
    <p:sldId id="1333" r:id="rId55"/>
    <p:sldId id="1334" r:id="rId56"/>
    <p:sldId id="1335" r:id="rId57"/>
    <p:sldId id="1336" r:id="rId58"/>
    <p:sldId id="1371" r:id="rId59"/>
    <p:sldId id="1386" r:id="rId60"/>
    <p:sldId id="1387" r:id="rId61"/>
    <p:sldId id="1388" r:id="rId62"/>
    <p:sldId id="1389" r:id="rId63"/>
    <p:sldId id="1390" r:id="rId64"/>
    <p:sldId id="1391" r:id="rId65"/>
    <p:sldId id="1392" r:id="rId66"/>
    <p:sldId id="1435" r:id="rId67"/>
    <p:sldId id="1394" r:id="rId68"/>
    <p:sldId id="1395" r:id="rId69"/>
    <p:sldId id="1396" r:id="rId70"/>
    <p:sldId id="1436" r:id="rId71"/>
    <p:sldId id="1438" r:id="rId72"/>
    <p:sldId id="1437" r:id="rId73"/>
    <p:sldId id="1442" r:id="rId74"/>
    <p:sldId id="1439" r:id="rId75"/>
    <p:sldId id="1440" r:id="rId76"/>
    <p:sldId id="1441" r:id="rId77"/>
    <p:sldId id="1443" r:id="rId78"/>
    <p:sldId id="1444" r:id="rId79"/>
    <p:sldId id="1445" r:id="rId80"/>
    <p:sldId id="1434" r:id="rId81"/>
    <p:sldId id="1467" r:id="rId82"/>
    <p:sldId id="1398" r:id="rId83"/>
    <p:sldId id="1402" r:id="rId84"/>
    <p:sldId id="1403" r:id="rId85"/>
    <p:sldId id="1404" r:id="rId86"/>
    <p:sldId id="1405" r:id="rId87"/>
    <p:sldId id="1406" r:id="rId88"/>
    <p:sldId id="1407" r:id="rId89"/>
    <p:sldId id="1408" r:id="rId90"/>
    <p:sldId id="1409" r:id="rId91"/>
    <p:sldId id="1410" r:id="rId92"/>
    <p:sldId id="1411" r:id="rId93"/>
    <p:sldId id="1414" r:id="rId94"/>
    <p:sldId id="1415" r:id="rId95"/>
    <p:sldId id="1416" r:id="rId96"/>
    <p:sldId id="1417" r:id="rId97"/>
    <p:sldId id="1339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28549C"/>
    <a:srgbClr val="B26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D0BC9-AD78-4DF3-B4B7-41193F4129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7A10C-2C93-4CC3-82E5-C0DF14BBD3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C4453-05C5-4C61-BCCC-26FA8F539A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AE85C-51F9-4B03-BA16-69844BCCC2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先看训练部分，我们定义一个函数，参数是</a:t>
            </a:r>
            <a:r>
              <a:rPr lang="en-US" altLang="zh-CN"/>
              <a:t>epoch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After construction, the type and shape of the variable are fixed. The value can be changed using one of the assign methods</a:t>
            </a:r>
            <a:endParaRPr lang="zh-CN" altLang="en-US"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首先定义一些通用的函数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A session.run() call is almost like a function call: You specify the inputs and the function to be called, and you get back a set of outputs. In TensorFlow 2.0, you can decorate a Python function using tf.function()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深度学习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>
            <a:fillRect/>
          </a:stretch>
        </p:blipFill>
        <p:spPr>
          <a:xfrm>
            <a:off x="10869724" y="158046"/>
            <a:ext cx="762106" cy="752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28524" y="2625603"/>
            <a:ext cx="10363201" cy="1240141"/>
          </a:xfrm>
          <a:prstGeom prst="rect">
            <a:avLst/>
          </a:prstGeom>
        </p:spPr>
        <p:txBody>
          <a:bodyPr anchor="ctr"/>
          <a:lstStyle>
            <a:lvl1pPr>
              <a:defRPr sz="5335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10437443" y="6058203"/>
            <a:ext cx="1373559" cy="4931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455" y="142876"/>
            <a:ext cx="10947890" cy="768058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455" y="1200150"/>
            <a:ext cx="10947890" cy="531349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1455" y="6591003"/>
            <a:ext cx="1355053" cy="21373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7514" y="682875"/>
            <a:ext cx="399070" cy="264231"/>
          </a:xfrm>
        </p:spPr>
        <p:txBody>
          <a:bodyPr/>
          <a:lstStyle>
            <a:lvl1pPr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9" name="直接连接符 56"/>
          <p:cNvCxnSpPr/>
          <p:nvPr userDrawn="1"/>
        </p:nvCxnSpPr>
        <p:spPr>
          <a:xfrm>
            <a:off x="1" y="988296"/>
            <a:ext cx="7448549" cy="0"/>
          </a:xfrm>
          <a:prstGeom prst="line">
            <a:avLst/>
          </a:prstGeom>
          <a:ln w="12700" cap="rnd">
            <a:gradFill flip="none" rotWithShape="1">
              <a:gsLst>
                <a:gs pos="53312">
                  <a:srgbClr val="C6DCF0"/>
                </a:gs>
                <a:gs pos="30000">
                  <a:schemeClr val="bg1"/>
                </a:gs>
                <a:gs pos="77000">
                  <a:srgbClr val="DCEAF6"/>
                </a:gs>
                <a:gs pos="0">
                  <a:schemeClr val="accent1">
                    <a:lumMod val="45000"/>
                    <a:lumOff val="55000"/>
                    <a:alpha val="96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>
            <a:fillRect/>
          </a:stretch>
        </p:blipFill>
        <p:spPr>
          <a:xfrm>
            <a:off x="10869724" y="158046"/>
            <a:ext cx="762106" cy="752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altLang="zh-CN" sz="2400" b="1" kern="1200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</a:pPr>
            <a:r>
              <a:rPr lang="en-US" altLang="zh-CN" dirty="0" smtClean="0"/>
              <a:t>Edit Master text styles</a:t>
            </a:r>
            <a:endParaRPr lang="en-US" altLang="zh-CN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defRPr lang="en-US" altLang="zh-CN" sz="2800" kern="1200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>
              <a:defRPr lang="en-US" altLang="zh-CN" sz="2400" kern="1200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>
              <a:defRPr lang="en-US" altLang="zh-CN" sz="2000" kern="1200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>
              <a:defRPr lang="en-US" altLang="zh-CN" sz="1800" kern="1200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>
              <a:defRPr lang="zh-CN" altLang="en-US" sz="1800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</a:pPr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1456" y="6590549"/>
            <a:ext cx="2057399" cy="2141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7514" y="707898"/>
            <a:ext cx="390832" cy="214184"/>
          </a:xfrm>
          <a:noFill/>
        </p:spPr>
        <p:txBody>
          <a:bodyPr/>
          <a:lstStyle>
            <a:lvl1pPr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>
            <a:fillRect/>
          </a:stretch>
        </p:blipFill>
        <p:spPr>
          <a:xfrm>
            <a:off x="10869724" y="158046"/>
            <a:ext cx="762106" cy="752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5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Edit Master text styles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Third level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Fourth level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深度学习 </a:t>
            </a:r>
            <a:r>
              <a:rPr lang="en-US" altLang="zh-CN" smtClean="0"/>
              <a:t>— </a:t>
            </a:r>
            <a:r>
              <a:rPr lang="zh-CN" altLang="en-US" smtClean="0"/>
              <a:t>简介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8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18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8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18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1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39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39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jpeg"/><Relationship Id="rId2" Type="http://schemas.openxmlformats.org/officeDocument/2006/relationships/image" Target="../media/image43.jpeg"/><Relationship Id="rId1" Type="http://schemas.openxmlformats.org/officeDocument/2006/relationships/image" Target="../media/image48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image" Target="../media/image46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1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image" Target="../media/image4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jpeg"/><Relationship Id="rId2" Type="http://schemas.openxmlformats.org/officeDocument/2006/relationships/image" Target="../media/image53.jpeg"/><Relationship Id="rId1" Type="http://schemas.openxmlformats.org/officeDocument/2006/relationships/image" Target="../media/image4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编程与实验</a:t>
            </a:r>
            <a:endParaRPr lang="zh-CN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中国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科学技术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大学  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|  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计算机科学与技术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学院</a:t>
            </a:r>
            <a:r>
              <a:rPr lang="en-US" altLang="zh-CN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|  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赵新颜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sa516458@mail.ustc.edu.cn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</a:t>
            </a:r>
            <a:r>
              <a:rPr lang="zh-CN" altLang="en-US" sz="4800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b="1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深度学习框架与编程</a:t>
            </a:r>
            <a:endParaRPr lang="zh-CN" altLang="en-US" sz="4800" b="1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</a:t>
            </a:r>
            <a:endParaRPr lang="en-US" altLang="zh-CN" sz="411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endParaRPr lang="zh-CN" altLang="en-US" sz="4110" b="1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风格迁移</a:t>
            </a:r>
            <a:endParaRPr lang="zh-CN" altLang="en-US" sz="48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机器翻译</a:t>
            </a:r>
            <a:endParaRPr lang="zh-CN" altLang="en-US" sz="4110">
              <a:solidFill>
                <a:schemeClr val="tx1"/>
              </a:solidFill>
            </a:endParaRPr>
          </a:p>
          <a:p>
            <a:pPr lvl="1"/>
            <a:endParaRPr lang="zh-CN" altLang="en-US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深度学习常用的软件工具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71455" y="1210945"/>
            <a:ext cx="10947890" cy="531349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近年来的发展趋势</a:t>
            </a:r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91810" y="1221105"/>
            <a:ext cx="4954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Deep Learning Framework Power Scores 2019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1753235"/>
            <a:ext cx="2623185" cy="694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3489960"/>
            <a:ext cx="2622550" cy="77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15" y="4332605"/>
            <a:ext cx="2623185" cy="692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" y="5094605"/>
            <a:ext cx="2623185" cy="803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" y="5976620"/>
            <a:ext cx="2623820" cy="1445895"/>
          </a:xfrm>
          <a:prstGeom prst="rect">
            <a:avLst/>
          </a:prstGeom>
        </p:spPr>
      </p:pic>
      <p:pic>
        <p:nvPicPr>
          <p:cNvPr id="14" name="图片 13" descr="1451246092"/>
          <p:cNvPicPr>
            <a:picLocks noChangeAspect="1"/>
          </p:cNvPicPr>
          <p:nvPr/>
        </p:nvPicPr>
        <p:blipFill>
          <a:blip r:embed="rId5"/>
          <a:srcRect l="64021" t="23994" r="-95"/>
          <a:stretch>
            <a:fillRect/>
          </a:stretch>
        </p:blipFill>
        <p:spPr>
          <a:xfrm>
            <a:off x="5717540" y="1753235"/>
            <a:ext cx="5082540" cy="4601210"/>
          </a:xfrm>
          <a:prstGeom prst="rect">
            <a:avLst/>
          </a:prstGeo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6"/>
          <a:srcRect t="25107" r="1170" b="28227"/>
          <a:stretch>
            <a:fillRect/>
          </a:stretch>
        </p:blipFill>
        <p:spPr>
          <a:xfrm>
            <a:off x="1085215" y="2557145"/>
            <a:ext cx="2622550" cy="822960"/>
          </a:xfrm>
          <a:prstGeom prst="rect">
            <a:avLst/>
          </a:prstGeom>
        </p:spPr>
      </p:pic>
      <p:pic>
        <p:nvPicPr>
          <p:cNvPr id="6" name="图片 5" descr="v2-6fe7614f67683cf02c203c8224763151_1200x500"/>
          <p:cNvPicPr>
            <a:picLocks noChangeAspect="1"/>
          </p:cNvPicPr>
          <p:nvPr/>
        </p:nvPicPr>
        <p:blipFill>
          <a:blip r:embed="rId7"/>
          <a:srcRect r="-504" b="60997"/>
          <a:stretch>
            <a:fillRect/>
          </a:stretch>
        </p:blipFill>
        <p:spPr>
          <a:xfrm>
            <a:off x="1085215" y="5025390"/>
            <a:ext cx="2622550" cy="939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深度学习常用的软件工具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71455" y="1210945"/>
            <a:ext cx="10947890" cy="531349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各个框架之间大同小异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我们主要介绍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pytorch</a:t>
            </a:r>
            <a:endParaRPr lang="zh-CN" altLang="en-US"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zh-CN" altLang="en-US"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5094605"/>
            <a:ext cx="2623185" cy="803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5976620"/>
            <a:ext cx="2623820" cy="1445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</a:t>
            </a:r>
            <a:r>
              <a:rPr lang="zh-CN" altLang="en-US" sz="4800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深度学习框架与编程</a:t>
            </a:r>
            <a:endParaRPr lang="zh-CN" altLang="en-US" sz="4800" b="1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b="1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</a:t>
            </a:r>
            <a:endParaRPr lang="en-US" altLang="zh-CN" sz="411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endParaRPr lang="zh-CN" altLang="en-US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什么是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TensorFlow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？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4960" y="3787775"/>
            <a:ext cx="4187190" cy="2934970"/>
          </a:xfrm>
          <a:prstGeom prst="rect">
            <a:avLst/>
          </a:prstGeom>
        </p:spPr>
      </p:pic>
      <p:sp>
        <p:nvSpPr>
          <p:cNvPr id="5" name="内容占位符 4"/>
          <p:cNvSpPr/>
          <p:nvPr/>
        </p:nvSpPr>
        <p:spPr>
          <a:xfrm>
            <a:off x="671455" y="1200150"/>
            <a:ext cx="10947890" cy="5313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TensorFlow是Google开发的一款神经网络的Python包, 也是一个采用数据流图来进行数值计算的开源软件库.TensorFlow 让我们可以先绘制计算结构图, 也可以称是一系列可人机交互的计算操作, 然后把编辑好的Python文件 转换成更高效的C++, 并在后端进行计算.</a:t>
            </a:r>
            <a:endParaRPr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的安装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1/2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21925" y="1183640"/>
            <a:ext cx="10947890" cy="5313490"/>
          </a:xfrm>
        </p:spPr>
        <p:txBody>
          <a:bodyPr>
            <a:normAutofit lnSpcReduction="10000"/>
          </a:bodyPr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安装</a:t>
            </a:r>
            <a:r>
              <a:rPr lang="en-US" altLang="zh-CN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Python</a:t>
            </a:r>
            <a:endParaRPr lang="en-US" altLang="zh-CN" sz="32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推荐安装</a:t>
            </a:r>
            <a:r>
              <a:rPr lang="en-US" altLang="zh-CN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Python3.x</a:t>
            </a:r>
            <a:endParaRPr lang="en-US" altLang="zh-CN" sz="274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推荐安装anaconda</a:t>
            </a:r>
            <a:r>
              <a:rPr lang="en-US" altLang="zh-CN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https://www.anaconda.com/distribution/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安装显卡驱动、</a:t>
            </a:r>
            <a:r>
              <a:rPr lang="en-US" altLang="zh-CN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cuda</a:t>
            </a: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和</a:t>
            </a:r>
            <a:r>
              <a:rPr lang="en-US" altLang="zh-CN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cudnn</a:t>
            </a: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（如需要使用</a:t>
            </a:r>
            <a:r>
              <a:rPr lang="en-US" altLang="zh-CN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加速）</a:t>
            </a:r>
            <a:endParaRPr lang="zh-CN" altLang="en-US" sz="3200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2">
              <a:lnSpc>
                <a:spcPct val="100000"/>
              </a:lnSpc>
            </a:pPr>
            <a:r>
              <a:rPr lang="zh-CN" altLang="en-US" sz="2665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显卡驱动</a:t>
            </a:r>
            <a:endParaRPr lang="zh-CN" altLang="en-US" sz="2665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685800" lvl="3" indent="0">
              <a:lnSpc>
                <a:spcPct val="100000"/>
              </a:lnSpc>
              <a:buNone/>
            </a:pPr>
            <a:r>
              <a:rPr lang="zh-CN" altLang="en-US" sz="288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https://www.flagxue.cn/259.html</a:t>
            </a:r>
            <a:endParaRPr lang="zh-CN" altLang="en-US" sz="288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2">
              <a:lnSpc>
                <a:spcPct val="100000"/>
              </a:lnSpc>
            </a:pPr>
            <a:r>
              <a:rPr lang="zh-CN" altLang="en-US" sz="2665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CUDA安装和</a:t>
            </a:r>
            <a:r>
              <a:rPr lang="en-US" altLang="zh-CN" sz="2665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cudnn</a:t>
            </a:r>
            <a:r>
              <a:rPr lang="zh-CN" altLang="en-US" sz="2665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安装</a:t>
            </a:r>
            <a:endParaRPr lang="zh-CN" altLang="en-US" sz="2665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685800" lvl="3" indent="0">
              <a:lnSpc>
                <a:spcPct val="100000"/>
              </a:lnSpc>
              <a:buNone/>
            </a:pPr>
            <a:r>
              <a:rPr lang="en-US" altLang="zh-CN" sz="288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https://blog.csdn.net/weixin_40859436/article/details/83152249</a:t>
            </a:r>
            <a:endParaRPr lang="en-US" altLang="zh-CN" sz="288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注意显卡驱动版本、</a:t>
            </a:r>
            <a:r>
              <a:rPr lang="en-US" altLang="zh-CN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cuda</a:t>
            </a:r>
            <a:r>
              <a:rPr lang="zh-CN" altLang="en-US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版本和</a:t>
            </a:r>
            <a:r>
              <a:rPr lang="en-US" altLang="zh-CN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cudnn</a:t>
            </a:r>
            <a:r>
              <a:rPr lang="zh-CN" altLang="en-US" sz="274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版本要相互对应</a:t>
            </a:r>
            <a:endParaRPr lang="zh-CN" altLang="en-US" sz="274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安装</a:t>
            </a:r>
            <a:r>
              <a:rPr lang="en-US" altLang="zh-CN" sz="32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</a:t>
            </a:r>
            <a:endParaRPr lang="en-US" altLang="zh-CN" b="1">
              <a:solidFill>
                <a:schemeClr val="tx1"/>
              </a:solidFill>
            </a:endParaRPr>
          </a:p>
          <a:p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40" y="178436"/>
            <a:ext cx="10947890" cy="76805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的安装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2/2</a:t>
            </a:r>
            <a:endParaRPr 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21925" y="1183640"/>
            <a:ext cx="10947890" cy="5313490"/>
          </a:xfrm>
        </p:spPr>
        <p:txBody>
          <a:bodyPr/>
          <a:p>
            <a:pPr marL="0" lvl="1" indent="0">
              <a:lnSpc>
                <a:spcPct val="100000"/>
              </a:lnSpc>
              <a:buNone/>
            </a:pPr>
            <a:r>
              <a:rPr lang="zh-CN" sz="32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最简单的环境安装方法</a:t>
            </a:r>
            <a:r>
              <a:rPr lang="en-US" altLang="zh-CN" sz="32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:</a:t>
            </a:r>
            <a:endParaRPr lang="zh-CN" altLang="en-US" sz="32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2" indent="0">
              <a:lnSpc>
                <a:spcPct val="10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通过</a:t>
            </a:r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anaconda</a:t>
            </a: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安装</a:t>
            </a:r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cuda</a:t>
            </a: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cudnn</a:t>
            </a: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2" indent="0">
              <a:lnSpc>
                <a:spcPct val="10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https://zhuanlan.zhihu.com/p/50449900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TensorFlow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的基本知识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200150"/>
            <a:ext cx="528447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采用数据流图（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data  flow graphs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）表示计算过程。数据流图中的节点（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Nodes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）表示数学操作，线（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edges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）则表示节点间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张量（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）的流向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。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pic>
        <p:nvPicPr>
          <p:cNvPr id="7" name="图片 6" descr="2019-10-16 20-27-30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760" y="682625"/>
            <a:ext cx="3799205" cy="585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TensorFlow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的基本知识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200150"/>
            <a:ext cx="9355455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 首先要定义神经网络的结构</a:t>
            </a:r>
            <a:r>
              <a:rPr 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(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图</a:t>
            </a:r>
            <a:r>
              <a:rPr 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)</a:t>
            </a: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, 然后再把数据放入结构当中去运算和 training.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在被称之为会话 (Session) 的上下文 (context) 中执行图.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通过变量 (Variable) 维护张量的状态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使用 feed 和 fetch 可以为任意的操作(arbitrary operation) 赋值或者从其中获取数据</a:t>
            </a:r>
            <a:endParaRPr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endParaRPr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单圆角矩形 2"/>
          <p:cNvSpPr/>
          <p:nvPr/>
        </p:nvSpPr>
        <p:spPr>
          <a:xfrm>
            <a:off x="671195" y="4505325"/>
            <a:ext cx="4478655" cy="62420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1--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拟合线性函数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200150"/>
            <a:ext cx="9355455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创建数据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import tensorflow as tf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import numpy as np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# create data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x_data = np.random.rand(100).astype(np.float32)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y_data = x_data*0.1 + 0.3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6460490" y="5370830"/>
            <a:ext cx="2966085" cy="727075"/>
          </a:xfrm>
          <a:prstGeom prst="borderCallout1">
            <a:avLst>
              <a:gd name="adj1" fmla="val 18750"/>
              <a:gd name="adj2" fmla="val -8333"/>
              <a:gd name="adj3" fmla="val -35633"/>
              <a:gd name="adj4" fmla="val -445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待拟合函数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800" b="1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深度</a:t>
            </a:r>
            <a:r>
              <a:rPr lang="zh-CN" altLang="en-US" sz="4800" b="1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深度学习框架与编程</a:t>
            </a:r>
            <a:endParaRPr lang="zh-CN" altLang="en-US" sz="48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  <a:p>
            <a:r>
              <a:rPr lang="zh-CN" altLang="en-US" sz="4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风格迁移</a:t>
            </a:r>
            <a:endParaRPr lang="zh-CN" altLang="en-US" sz="4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r>
              <a:rPr lang="zh-CN" altLang="en-US" sz="4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机器翻译</a:t>
            </a:r>
            <a:endParaRPr lang="zh-CN" altLang="en-US" sz="4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671195" y="3769360"/>
            <a:ext cx="5033645" cy="812800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单圆角矩形 2"/>
          <p:cNvSpPr/>
          <p:nvPr/>
        </p:nvSpPr>
        <p:spPr>
          <a:xfrm>
            <a:off x="671195" y="2311400"/>
            <a:ext cx="9079865" cy="116522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1--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拟合线性函数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200150"/>
            <a:ext cx="9355455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搭建模型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Weights = tf.Variable(tf.random_uniform([1], -1.0, 1.0))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biases = tf.Variable(tf.zeros([1]))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y = Weights*x_data + biases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8431530" y="3769360"/>
            <a:ext cx="2966085" cy="727075"/>
          </a:xfrm>
          <a:prstGeom prst="borderCallout1">
            <a:avLst>
              <a:gd name="adj1" fmla="val 18750"/>
              <a:gd name="adj2" fmla="val -8333"/>
              <a:gd name="adj3" fmla="val -35633"/>
              <a:gd name="adj4" fmla="val -445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定义变量</a:t>
            </a:r>
            <a:endParaRPr lang="zh-CN" altLang="en-US" sz="3200"/>
          </a:p>
        </p:txBody>
      </p:sp>
      <p:sp>
        <p:nvSpPr>
          <p:cNvPr id="8" name="线形标注 1 7"/>
          <p:cNvSpPr/>
          <p:nvPr/>
        </p:nvSpPr>
        <p:spPr>
          <a:xfrm>
            <a:off x="6784975" y="4879975"/>
            <a:ext cx="2966085" cy="727075"/>
          </a:xfrm>
          <a:prstGeom prst="borderCallout1">
            <a:avLst>
              <a:gd name="adj1" fmla="val 18750"/>
              <a:gd name="adj2" fmla="val -8333"/>
              <a:gd name="adj3" fmla="val -35633"/>
              <a:gd name="adj4" fmla="val -445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定义模型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1--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拟合线性函数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200150"/>
            <a:ext cx="9355455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定义误差函数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loss = tf.reduce_mean(tf.square(y-y_data))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传播误差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optimizer = tf.train.GradientDescentOptimizer(0.5)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train = optimizer.minimize(loss)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671195" y="3856990"/>
            <a:ext cx="2463165" cy="47307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到目前为止, 我们已经建立完成计算图。在使用这个结构之前, 我们必须先初始化所有之前定义的Variable！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init = tf.global_variables_initializer()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通过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session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激活整个计算图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sess = tf.Session()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sess.run(init)          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for step in range(201):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sess.run(train)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if step % 20 == 0: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print(step, sess.run(Weights), sess.run(biases))  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5048885" y="3379470"/>
            <a:ext cx="4017645" cy="1428750"/>
          </a:xfrm>
          <a:prstGeom prst="borderCallout1">
            <a:avLst>
              <a:gd name="adj1" fmla="val 32663"/>
              <a:gd name="adj2" fmla="val 308"/>
              <a:gd name="adj3" fmla="val 48977"/>
              <a:gd name="adj4" fmla="val -482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3200"/>
              <a:t>在会话中运行节点，所有的节点都要在会话中运行</a:t>
            </a:r>
            <a:endParaRPr lang="zh-CN" alt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1--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拟合线性函数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 descr="2019-10-19 08-50-33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40" y="1997710"/>
            <a:ext cx="11625580" cy="3440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需要定义哪些部件？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875790" y="2264410"/>
            <a:ext cx="1700530" cy="68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Input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04715" y="2264410"/>
            <a:ext cx="1700530" cy="68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Neural network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534275" y="2264410"/>
            <a:ext cx="1700530" cy="68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Output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04080" y="4288155"/>
            <a:ext cx="1700530" cy="687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Training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846195" y="2451100"/>
            <a:ext cx="675640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6631940" y="2451100"/>
            <a:ext cx="675640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2520000">
            <a:off x="3234690" y="3506470"/>
            <a:ext cx="1565275" cy="31496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8340000">
            <a:off x="6186805" y="3498215"/>
            <a:ext cx="1565275" cy="31496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6200000">
            <a:off x="5057775" y="3497580"/>
            <a:ext cx="993775" cy="31496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56810" y="1588770"/>
            <a:ext cx="12693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forward</a:t>
            </a:r>
            <a:endParaRPr lang="en-US" alt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966585" y="1605915"/>
            <a:ext cx="9525" cy="75311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88860" y="3691890"/>
            <a:ext cx="1391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feedback</a:t>
            </a:r>
            <a:endParaRPr lang="en-US" alt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7117715" y="3875405"/>
            <a:ext cx="1214120" cy="588645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14095" y="3023235"/>
            <a:ext cx="2316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定义输入，包括维度，</a:t>
            </a:r>
            <a:r>
              <a:rPr lang="en-US" altLang="zh-CN">
                <a:solidFill>
                  <a:schemeClr val="tx1"/>
                </a:solidFill>
              </a:rPr>
              <a:t>feature</a:t>
            </a:r>
            <a:r>
              <a:rPr lang="zh-CN" altLang="en-US">
                <a:solidFill>
                  <a:schemeClr val="tx1"/>
                </a:solidFill>
              </a:rPr>
              <a:t>参数等等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05315" y="1870710"/>
            <a:ext cx="2316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定义输出，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测试阶段输出模型的结果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训练阶段将结果传给训练器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31920" y="5194300"/>
            <a:ext cx="4776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训练器的参数，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优化方式 </a:t>
            </a:r>
            <a:r>
              <a:rPr lang="en-US" altLang="zh-CN">
                <a:solidFill>
                  <a:schemeClr val="tx1"/>
                </a:solidFill>
              </a:rPr>
              <a:t>SGD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Adam,  ...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Loss_function</a:t>
            </a:r>
            <a:r>
              <a:rPr lang="zh-CN" altLang="en-US">
                <a:solidFill>
                  <a:schemeClr val="tx1"/>
                </a:solidFill>
              </a:rPr>
              <a:t>选择 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ross_entropy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,  KL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散度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,  ... 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8415" y="1200150"/>
            <a:ext cx="4143375" cy="123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导入数据</a:t>
            </a:r>
            <a:endParaRPr lang="zh-CN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99363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导入数据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import input_data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mnist = input_data.read_data_sets('MNIST_data',one_hot=True)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这里，mnist是一个轻量级的类。它以Numpy数组的形式存储着训练、和测试数据集。同时提供了一个函数，用于在迭代中获得minibatch，后面我们将会用到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https://tensorflow.googlesource.com/tensorflow/+/master/tensorflow/g3doc/tutorials/mnist/input_data.py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Font typeface="Arial" panose="02080604020202020204" pitchFamily="34" charset="0"/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权重和偏治项初始化函数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def weight_variable(shape):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initial = tf.truncated_normal(shape, stddev=0.1)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return tf.Variable(initial)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def bias_variable(shape):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initial = tf.constant(0.1, shape=shape)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return tf.Variable(initial)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Font typeface="Arial" panose="02080604020202020204" pitchFamily="34" charset="0"/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单圆角矩形 5"/>
          <p:cNvSpPr/>
          <p:nvPr/>
        </p:nvSpPr>
        <p:spPr>
          <a:xfrm>
            <a:off x="2676525" y="4525645"/>
            <a:ext cx="2915920" cy="47307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/>
        </p:nvSpPr>
        <p:spPr>
          <a:xfrm>
            <a:off x="5146675" y="2331085"/>
            <a:ext cx="2915920" cy="47307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1041527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卷积和池化</a:t>
            </a: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函数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def conv2d(x, W):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return tf.nn.conv2d(x, W, strides=[1, 1, 1, 1], padding='SAME')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def max_pool_2x2(x):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return tf.nn.max_pool(x, ksize=[1, 2, 2, 1],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               strides=[1, 2, 2, 1], padding='SAME')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Font typeface="Arial" panose="02080604020202020204" pitchFamily="34" charset="0"/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7708265" y="911225"/>
            <a:ext cx="4088765" cy="1176655"/>
          </a:xfrm>
          <a:prstGeom prst="borderCallout1">
            <a:avLst>
              <a:gd name="adj1" fmla="val 32663"/>
              <a:gd name="adj2" fmla="val 308"/>
              <a:gd name="adj3" fmla="val 119212"/>
              <a:gd name="adj4" fmla="val -396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2000">
                <a:latin typeface="Symbola" panose="02020503060805020204" charset="0"/>
                <a:ea typeface="Symbola" panose="02020503060805020204" charset="0"/>
              </a:rPr>
              <a:t>For the most common case of the same horizontal and vertices strides, strides = [1, stride, stride, 1]</a:t>
            </a:r>
            <a:endParaRPr lang="en-US" altLang="zh-CN" sz="2000">
              <a:latin typeface="Symbola" panose="02020503060805020204" charset="0"/>
              <a:ea typeface="Symbola" panose="0202050306080502020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718050" y="2117090"/>
            <a:ext cx="3668395" cy="2420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线形标注 1 9"/>
          <p:cNvSpPr/>
          <p:nvPr/>
        </p:nvSpPr>
        <p:spPr>
          <a:xfrm>
            <a:off x="7469505" y="3080385"/>
            <a:ext cx="4744720" cy="496570"/>
          </a:xfrm>
          <a:prstGeom prst="borderCallout1">
            <a:avLst>
              <a:gd name="adj1" fmla="val 32663"/>
              <a:gd name="adj2" fmla="val 308"/>
              <a:gd name="adj3" fmla="val -63810"/>
              <a:gd name="adj4" fmla="val -651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2000">
                <a:latin typeface="Symbola" panose="02020503060805020204" charset="0"/>
                <a:ea typeface="Symbola" panose="02020503060805020204" charset="0"/>
              </a:rPr>
              <a:t>[batch, in_height, in_width, in_channels]</a:t>
            </a:r>
            <a:endParaRPr lang="en-US" altLang="zh-CN" sz="2000"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11" name="线形标注 1 10"/>
          <p:cNvSpPr/>
          <p:nvPr/>
        </p:nvSpPr>
        <p:spPr>
          <a:xfrm>
            <a:off x="5369560" y="3608705"/>
            <a:ext cx="6426835" cy="496570"/>
          </a:xfrm>
          <a:prstGeom prst="borderCallout1">
            <a:avLst>
              <a:gd name="adj1" fmla="val 32663"/>
              <a:gd name="adj2" fmla="val 308"/>
              <a:gd name="adj3" fmla="val -185549"/>
              <a:gd name="adj4" fmla="val -8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2000">
                <a:latin typeface="Symbola" panose="02020503060805020204" charset="0"/>
                <a:ea typeface="Symbola" panose="02020503060805020204" charset="0"/>
              </a:rPr>
              <a:t>[filter_height, filter_width, in_channels, out_channels]</a:t>
            </a:r>
            <a:endParaRPr lang="en-US" altLang="zh-CN" sz="2000">
              <a:latin typeface="Symbola" panose="02020503060805020204" charset="0"/>
              <a:ea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4" grpId="1"/>
      <p:bldP spid="8" grpId="1" animBg="1"/>
      <p:bldP spid="10" grpId="1" animBg="1"/>
      <p:bldP spid="6" grpId="2" animBg="1"/>
      <p:bldP spid="7" grpId="2" animBg="1"/>
      <p:bldP spid="4" grpId="2"/>
      <p:bldP spid="8" grpId="2" animBg="1"/>
      <p:bldP spid="6" grpId="3" animBg="1"/>
      <p:bldP spid="7" grpId="3" animBg="1"/>
      <p:bldP spid="4" grpId="3"/>
      <p:bldP spid="8" grpId="3" animBg="1"/>
      <p:bldP spid="10" grpId="2" animBg="1"/>
      <p:bldP spid="10" grpId="3" animBg="1"/>
      <p:bldP spid="11" grpId="1" animBg="1"/>
      <p:bldP spid="11" grpId="2" bldLvl="0" animBg="1"/>
      <p:bldP spid="11" grpId="3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671195" y="2752090"/>
            <a:ext cx="5066665" cy="47307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7122160" y="946785"/>
            <a:ext cx="4954270" cy="1642110"/>
          </a:xfrm>
          <a:prstGeom prst="borderCallout1">
            <a:avLst>
              <a:gd name="adj1" fmla="val 32663"/>
              <a:gd name="adj2" fmla="val 308"/>
              <a:gd name="adj3" fmla="val 119575"/>
              <a:gd name="adj4" fmla="val -284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/>
              <a:t>把</a:t>
            </a:r>
            <a:r>
              <a:rPr lang="en-US" altLang="zh-CN" sz="2400"/>
              <a:t>numpy</a:t>
            </a:r>
            <a:r>
              <a:rPr lang="zh-CN" altLang="en-US" sz="2400">
                <a:ea typeface="宋体" panose="02010600030101010101" pitchFamily="2" charset="-122"/>
              </a:rPr>
              <a:t>数组形式的输入转换成</a:t>
            </a:r>
            <a:r>
              <a:rPr lang="zh-CN" altLang="en-US" sz="2400"/>
              <a:t>4d张量，其第2、第3维对应图片的宽、高，最后一维代表图片的颜色通道数</a:t>
            </a:r>
            <a:endParaRPr lang="zh-CN" alt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第一层卷积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W_conv1 = weight_variable([5, 5, </a:t>
            </a:r>
            <a:r>
              <a:rPr lang="zh-CN" sz="2400">
                <a:solidFill>
                  <a:srgbClr val="FF0000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1</a:t>
            </a: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, 32])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b_conv1 = bias_variable([32])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x_image = tf.reshape(x, [-1,28,28,</a:t>
            </a:r>
            <a:r>
              <a:rPr lang="zh-CN" sz="2400">
                <a:solidFill>
                  <a:srgbClr val="FF0000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1</a:t>
            </a: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h_conv1 = tf.nn.relu(conv2d(x_image, W_conv1) +b_conv1)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h_pool1 = max_pool_2x2(h_conv1)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线形标注 1 7"/>
          <p:cNvSpPr/>
          <p:nvPr/>
        </p:nvSpPr>
        <p:spPr>
          <a:xfrm>
            <a:off x="7109460" y="1022985"/>
            <a:ext cx="4686300" cy="928370"/>
          </a:xfrm>
          <a:prstGeom prst="borderCallout1">
            <a:avLst>
              <a:gd name="adj1" fmla="val 32663"/>
              <a:gd name="adj2" fmla="val 308"/>
              <a:gd name="adj3" fmla="val 81805"/>
              <a:gd name="adj4" fmla="val -3077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/>
              <a:t>通道数变为</a:t>
            </a:r>
            <a:r>
              <a:rPr lang="en-US" altLang="zh-CN" sz="2400"/>
              <a:t>32</a:t>
            </a:r>
            <a:r>
              <a:rPr lang="zh-CN" altLang="en-US" sz="2400">
                <a:ea typeface="宋体" panose="02010600030101010101" pitchFamily="2" charset="-122"/>
              </a:rPr>
              <a:t>，</a:t>
            </a:r>
            <a:r>
              <a:rPr lang="zh-CN" altLang="en-US" sz="2400"/>
              <a:t>因为上一层用了</a:t>
            </a:r>
            <a:r>
              <a:rPr lang="en-US" altLang="zh-CN" sz="2400"/>
              <a:t>32</a:t>
            </a:r>
            <a:r>
              <a:rPr lang="zh-CN" altLang="en-US" sz="2400">
                <a:ea typeface="宋体" panose="02010600030101010101" pitchFamily="2" charset="-122"/>
              </a:rPr>
              <a:t>个filter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第二层卷积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W_conv2 = weight_variable([5, 5, </a:t>
            </a:r>
            <a:r>
              <a:rPr lang="zh-CN" sz="2400">
                <a:solidFill>
                  <a:srgbClr val="FF0000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32</a:t>
            </a: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, 64])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b_conv2 = bias_variable([64])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h_conv2 = tf.nn.relu(conv2d(h_pool1, W_conv2) + b_conv2)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h_pool2 = max_pool_2x2(h_conv2)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深度学习需要怎样的硬件支撑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455" y="1200150"/>
            <a:ext cx="10947890" cy="5313490"/>
          </a:xfrm>
        </p:spPr>
        <p:txBody>
          <a:bodyPr>
            <a:normAutofit lnSpcReduction="10000"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For deep neural networks to shine, they needed far more labeled data and hugely more computation.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GPU or CPU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强大的计算资源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训练一个机器翻译或者图像分类的模型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，需要一到两周的时间（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的支持下）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更多并行计算的能力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345" y="2204720"/>
            <a:ext cx="4772025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密集连接层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W_fc1 = weight_variable([7 * 7 * 64, 1024])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b_fc1 = bias_variable([1024])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h_pool2_flat = tf.reshape(h_pool2, [-1, 7*7*64])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h_fc1 = tf.nn.relu(tf.matmul(h_pool2_flat, W_fc1) + b</a:t>
            </a:r>
            <a:r>
              <a:rPr lang="en-US" alt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)</a:t>
            </a:r>
            <a:r>
              <a:rPr lang="zh-CN" sz="2400"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)</a:t>
            </a:r>
            <a:endParaRPr lang="zh-CN" sz="2400"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Dropout 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keep_prob = tf.placeholder("float")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h_fc1_drop = tf.nn.dropout(h_fc1, keep_prob)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00000"/>
              </a:lnSpc>
            </a:pPr>
            <a:r>
              <a:rPr lang="zh-CN" sz="28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输出层</a:t>
            </a:r>
            <a:endParaRPr lang="zh-CN" sz="2400"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W_fc2 = weight_variable([1024, 10])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b_fc2 = bias_variable([10])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y_conv=tf.nn.softmax(tf.matmul(h_fc1_drop, W_fc2) + b_fc2)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构建计算图</a:t>
            </a:r>
            <a:endParaRPr lang="en-US" altLang="zh-CN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训练和输出节点</a:t>
            </a:r>
            <a:endParaRPr lang="zh-CN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cross_entropy = -tf.reduce_sum(y_*tf.log(y_conv))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train_step = tf.train.AdamOptimizer(1e-4).minimize(cross_entropy)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correct_prediction = tf.equal(tf.argmax(y_conv,1), tf.argmax(y_,1))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accuracy = tf.reduce_mean(tf.cast(correct_prediction, "float"))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单圆角矩形 9"/>
          <p:cNvSpPr/>
          <p:nvPr/>
        </p:nvSpPr>
        <p:spPr>
          <a:xfrm>
            <a:off x="1191895" y="4442460"/>
            <a:ext cx="7769860" cy="410210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/>
        </p:nvSpPr>
        <p:spPr>
          <a:xfrm>
            <a:off x="1191895" y="3423920"/>
            <a:ext cx="5915660" cy="71437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2--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MNIST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手写数据集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启动计算图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saver = tf.train.Saver()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sess</a:t>
            </a:r>
            <a:r>
              <a:rPr lang="zh-CN" sz="20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= 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tf.Session()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sess.run(tf.initialize_all_variables())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for i in range(20000):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batch = mnist.train.next_batch(50)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if i%100 == 0: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train_accuracy = accuracy.eval(feed_dict={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   x:batch[0], y_: batch[1], keep_prob: 1.0})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print "step %d, training accuracy %g"%(i, train_accuracy)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train_step.run(feed_dict={x: batch[0], y_: batch[1], keep_prob: 0.5})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save_path = saver.save(sess, "my_net/save_net.ckpt")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print "test accuracy %g"%accuracy.eval(feed_dict={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x: mnist.test.images, y_: mnist.test.labels, keep_prob: 1.0})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参考资料：http://www.tensorfly.cn/tfdoc/tutorials/mnist_pros.html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8" name="线形标注 1 7"/>
          <p:cNvSpPr/>
          <p:nvPr/>
        </p:nvSpPr>
        <p:spPr>
          <a:xfrm>
            <a:off x="6932930" y="1558925"/>
            <a:ext cx="4686300" cy="1155700"/>
          </a:xfrm>
          <a:prstGeom prst="borderCallout1">
            <a:avLst>
              <a:gd name="adj1" fmla="val 32663"/>
              <a:gd name="adj2" fmla="val 308"/>
              <a:gd name="adj3" fmla="val 159230"/>
              <a:gd name="adj4" fmla="val -2155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定义图时只是定义了变量的形状，并没有真正的数据。在运行图时将数据传入计算图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8885555" y="3146425"/>
            <a:ext cx="2195195" cy="733425"/>
          </a:xfrm>
          <a:prstGeom prst="borderCallout1">
            <a:avLst>
              <a:gd name="adj1" fmla="val 32663"/>
              <a:gd name="adj2" fmla="val 308"/>
              <a:gd name="adj3" fmla="val 159230"/>
              <a:gd name="adj4" fmla="val -2155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运行训练节点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11" name="Slide Number Placeholder 3"/>
          <p:cNvSpPr>
            <a:spLocks noGrp="1"/>
          </p:cNvSpPr>
          <p:nvPr/>
        </p:nvSpPr>
        <p:spPr>
          <a:xfrm>
            <a:off x="11524514" y="8098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单圆角矩形 11"/>
          <p:cNvSpPr/>
          <p:nvPr/>
        </p:nvSpPr>
        <p:spPr>
          <a:xfrm>
            <a:off x="670560" y="1094105"/>
            <a:ext cx="4165600" cy="119443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线形标注 1 5"/>
          <p:cNvSpPr/>
          <p:nvPr/>
        </p:nvSpPr>
        <p:spPr>
          <a:xfrm>
            <a:off x="5624830" y="884555"/>
            <a:ext cx="3771900" cy="674370"/>
          </a:xfrm>
          <a:prstGeom prst="borderCallout1">
            <a:avLst>
              <a:gd name="adj1" fmla="val 32663"/>
              <a:gd name="adj2" fmla="val 308"/>
              <a:gd name="adj3" fmla="val 159230"/>
              <a:gd name="adj4" fmla="val -2155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定义会话以及初始化变量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6" grpId="1" animBg="1"/>
      <p:bldP spid="12" grpId="1" animBg="1"/>
      <p:bldP spid="10" grpId="0" animBg="1"/>
      <p:bldP spid="7" grpId="0" animBg="1"/>
      <p:bldP spid="8" grpId="0" animBg="1"/>
      <p:bldP spid="9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text_sentiment_ngrams_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0" y="1149985"/>
            <a:ext cx="6007735" cy="540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模型定义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class 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TextSentiment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(object):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def __init__(self, vocabulary_size, document_max_len, num_class):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self.embedding_size = 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32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self.learning_rate = 1e-3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self.x = tf.placeholder(tf.int32, [None, document_max_len], name="x")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self.x_len = tf.reduce_sum(tf.sign(self.x), 1)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self.y = tf.placeholder(tf.int32, [None], name="y")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self.is_training = tf.placeholder(tf.bool, [], name="is_training")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self.global_step = tf.Variable(0, trainable=False)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self.keep_prob = tf.where(self.is_training, 0.5, 1.0)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模型定义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接上页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init_embeddings = tf.random_uniform([vocabulary_size, self.embedding_size])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self.embeddings = tf.get_variable("embeddings", initializer=init_embeddings)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self.x_emb = tf.nn.embedding_lookup(self.embeddings, self.x)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self.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W_fc = weight_variable([self.embedding_size, num_class])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self.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b_fc2 = bias_variable([num_class])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self.logits = tf.nn.softmax(tf.matmul(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self.x_emb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, W_fc2) + b_fc2)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模型定义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接上页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self.predictions = tf.argmax(self.logits, -1, output_type=tf.int32)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self.loss = tf.reduce_mean(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tf.nn.sparse_softmax_cross_entropy_with_logits(logits=self.logits, labels=self.y))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self.optimizer = tf.train.AdamOptimizer(self.learning_rate).minimize(self.loss, global_step=self.global_step)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correct_predictions = tf.equal(self.predictions, self.y)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self.accuracy = tf.reduce_mean(tf.cast(correct_predictions, "float"), name="accuracy")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训练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0477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with tf.Session() as sess: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model = 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TextSentiment</a:t>
            </a: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(vocabulary_size, WORD_MAX_LEN, NUM_CLASS)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sess.run(tf.global_variables_initializer())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saver = tf.train.Saver(tf.global_variables())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for x_batch, y_batch in train_batches: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train_feed_dict = {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model.x: x_batch,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model.y: y_batch,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model.is_training: True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}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_, step, loss = sess.run([model.optimizer, model.global_step, model.loss], feed_dict=train_feed_dict)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单圆角矩形 5"/>
          <p:cNvSpPr/>
          <p:nvPr/>
        </p:nvSpPr>
        <p:spPr>
          <a:xfrm>
            <a:off x="466090" y="901700"/>
            <a:ext cx="9271000" cy="1625600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6856730" y="2737485"/>
            <a:ext cx="4939665" cy="723900"/>
          </a:xfrm>
          <a:prstGeom prst="borderCallout1">
            <a:avLst>
              <a:gd name="adj1" fmla="val 32663"/>
              <a:gd name="adj2" fmla="val 308"/>
              <a:gd name="adj3" fmla="val -29780"/>
              <a:gd name="adj4" fmla="val -77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第一步还是启动会话和初始化变量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7" name="单圆角矩形 6"/>
          <p:cNvSpPr/>
          <p:nvPr/>
        </p:nvSpPr>
        <p:spPr>
          <a:xfrm>
            <a:off x="593090" y="4686300"/>
            <a:ext cx="8776335" cy="749300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7505065" y="5637530"/>
            <a:ext cx="2018665" cy="723900"/>
          </a:xfrm>
          <a:prstGeom prst="borderCallout1">
            <a:avLst>
              <a:gd name="adj1" fmla="val 32663"/>
              <a:gd name="adj2" fmla="val 308"/>
              <a:gd name="adj3" fmla="val -29780"/>
              <a:gd name="adj4" fmla="val -77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运行训练节点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  <p:bldP spid="4" grpId="1"/>
      <p:bldP spid="6" grpId="1" animBg="1"/>
      <p:bldP spid="8" grpId="1" animBg="1"/>
      <p:bldP spid="7" grpId="0" animBg="1"/>
      <p:bldP spid="9" grpId="0" animBg="1"/>
      <p:bldP spid="7" grpId="1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训练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接上页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if step % 100 == 0: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print("step {0}: loss = {1}".format(step, loss))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if step % 2000 == 0: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# Test accuracy with validation data for each epoch.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valid_batches = batch_iter(valid_x, valid_y, BATCH_SIZE, 1)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sum_accuracy, cnt = 0, 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for valid_x_batch, valid_y_batch in valid_batches: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valid_feed_dict = {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    model.x: valid_x_batch,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    model.y: valid_y_batch,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    model.is_training: False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}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accuracy = sess.run(model.accuracy, feed_dict=valid_feed_dict)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sum_accuracy += accuracy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cnt += 1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valid_accuracy = sum_accuracy / cnt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print("\nValidation Accuracy = {1}\n".format(step // num_batches_per_epoch, sum_accuracy / cnt))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# Save model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if valid_accuracy &gt; max_accuracy: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max_accuracy = valid_accuracy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saver.save(sess, "{0}/{1}.ckpt".format(args.model, args.model), global_step=step)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print("Model is saved.\n")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深度学习需要怎样的硬件支撑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4210" y="1400810"/>
            <a:ext cx="5827395" cy="480441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15" y="1671320"/>
            <a:ext cx="2514600" cy="2190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99210" y="1670685"/>
            <a:ext cx="2568575" cy="2191385"/>
          </a:xfrm>
          <a:prstGeom prst="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>
            <a:off x="3867785" y="2766695"/>
            <a:ext cx="3510915" cy="18224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0560" y="1210310"/>
            <a:ext cx="4311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CPU</a:t>
            </a:r>
            <a:r>
              <a:rPr lang="zh-CN" altLang="en-US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（central processing unit）</a:t>
            </a:r>
            <a:endParaRPr lang="zh-CN" altLang="en-US" sz="2400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6285" y="4795520"/>
            <a:ext cx="3853180" cy="1667510"/>
          </a:xfrm>
          <a:prstGeom prst="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 flipV="1">
            <a:off x="4609465" y="3985260"/>
            <a:ext cx="2725420" cy="164401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41960" y="4260850"/>
            <a:ext cx="4668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r>
              <a:rPr lang="zh-CN" altLang="en-US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graphics processing unit</a:t>
            </a:r>
            <a:r>
              <a:rPr lang="zh-CN" altLang="en-US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</a:t>
            </a:r>
            <a:endParaRPr lang="zh-CN" altLang="en-US" sz="2400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pic>
        <p:nvPicPr>
          <p:cNvPr id="3" name="图片 2" descr="ceDQbzkyWEoA"/>
          <p:cNvPicPr>
            <a:picLocks noChangeAspect="1"/>
          </p:cNvPicPr>
          <p:nvPr/>
        </p:nvPicPr>
        <p:blipFill>
          <a:blip r:embed="rId3"/>
          <a:srcRect l="-861" t="23308" r="3145" b="20002"/>
          <a:stretch>
            <a:fillRect/>
          </a:stretch>
        </p:blipFill>
        <p:spPr>
          <a:xfrm>
            <a:off x="845185" y="4864100"/>
            <a:ext cx="3675380" cy="15989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checkpoint_file = tf.train.latest_checkpoint(args.model)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graph = tf.Graph()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with graph.as_default():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with tf.Session() as sess: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saver = tf.train.import_meta_graph("{}.meta".format(checkpoint_file))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saver.restore(sess, checkpoint_file)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x = graph.get_operation_by_name("x").outputs[0]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y = graph.get_operation_by_name("y").outputs[0]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is_training = graph.get_operation_by_name("is_training").outputs[0]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accuracy = graph.get_operation_by_name("accuracy/accuracy").outputs[0]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单圆角矩形 6"/>
          <p:cNvSpPr/>
          <p:nvPr/>
        </p:nvSpPr>
        <p:spPr>
          <a:xfrm>
            <a:off x="670560" y="1488440"/>
            <a:ext cx="2566035" cy="40449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线形标注 1 8"/>
          <p:cNvSpPr/>
          <p:nvPr/>
        </p:nvSpPr>
        <p:spPr>
          <a:xfrm>
            <a:off x="5813425" y="1558925"/>
            <a:ext cx="2080260" cy="553085"/>
          </a:xfrm>
          <a:prstGeom prst="borderCallout1">
            <a:avLst>
              <a:gd name="adj1" fmla="val 32663"/>
              <a:gd name="adj2" fmla="val 308"/>
              <a:gd name="adj3" fmla="val 16647"/>
              <a:gd name="adj4" fmla="val -1245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创建一个空图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165860" y="2621915"/>
            <a:ext cx="8248015" cy="786765"/>
          </a:xfrm>
          <a:prstGeom prst="round1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9538970" y="3764280"/>
            <a:ext cx="2080260" cy="680720"/>
          </a:xfrm>
          <a:prstGeom prst="borderCallout1">
            <a:avLst>
              <a:gd name="adj1" fmla="val 32663"/>
              <a:gd name="adj2" fmla="val 308"/>
              <a:gd name="adj3" fmla="val -52583"/>
              <a:gd name="adj4" fmla="val -1292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加载已经存储的模型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7" grpId="1" animBg="1"/>
      <p:bldP spid="9" grpId="1" animBg="1"/>
      <p:bldP spid="6" grpId="0" animBg="1"/>
      <p:bldP spid="8" grpId="0" animBg="1"/>
      <p:bldP spid="6" grpId="1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文本分类</a:t>
            </a:r>
            <a:r>
              <a:rPr lang="en-US" altLang="zh-CN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batches = batch_iter(test_x, test_y, BATCH_SIZE, 1)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sum_accuracy, cnt = 0, 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for batch_x, batch_y in batches: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feed_dict = {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x: batch_x,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y: batch_y,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is_training: False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}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accuracy_out = sess.run(accuracy, feed_dict=feed_dict)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sum_accuracy += accuracy_out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cnt += 1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print("Test Accuracy : {0}".format(sum_accuracy / cnt))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参考：https://github.com/dongjun-Lee/text-classification-models-tf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1023874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的可视化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https://morvanzhou.github.io/tutorials/machine-learning/tensorflow/4-1-tensorboard1/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 </a:t>
            </a: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1.X 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to 2.0</a:t>
            </a:r>
            <a:endParaRPr lang="zh-CN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# TensorFlow 1.X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outputs = session.run(f(placeholder), feed_dict={placeholder: input})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# TensorFlow 2.0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outputs = f(input)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</a:t>
            </a:r>
            <a:r>
              <a:rPr lang="zh-CN" altLang="en-US" sz="4800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深度学习框架与编程</a:t>
            </a:r>
            <a:endParaRPr lang="zh-CN" altLang="en-US" sz="4800" b="1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tensorflow</a:t>
            </a:r>
            <a:endParaRPr lang="en-US" altLang="zh-CN" sz="411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lvl="1"/>
            <a:r>
              <a:rPr lang="en-US" altLang="zh-CN" sz="4110" b="1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endParaRPr lang="zh-CN" altLang="en-US" sz="4110" b="1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风格迁移</a:t>
            </a:r>
            <a:endParaRPr lang="zh-CN" altLang="en-US" sz="48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机器翻译</a:t>
            </a:r>
            <a:endParaRPr lang="zh-CN" altLang="en-US" sz="4110">
              <a:solidFill>
                <a:schemeClr val="tx1"/>
              </a:solidFill>
            </a:endParaRPr>
          </a:p>
          <a:p>
            <a:pPr lvl="1"/>
            <a:endParaRPr lang="zh-CN" altLang="en-US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什么是</a:t>
            </a:r>
            <a:r>
              <a:rPr 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？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7116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Facebook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开发的深度学习库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建立的神经网络是动态的, 对比静态的 Tensorflow, 他能更有效地处理一些问题, 比如说 RNN 变化时间长度的输出. 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中的张量类似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 numpy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数组，更易学易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debug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x = torch.ones(2, 2, requires_grad=True)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y = x + 2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print(y)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i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output:</a:t>
            </a:r>
            <a:endParaRPr lang="zh-CN" i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CN" i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tensor([[3., 3.],</a:t>
            </a:r>
            <a:endParaRPr lang="zh-CN" i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zh-CN" i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[3., 3.]], grad_fn=&lt;AddBackward0&gt;)</a:t>
            </a: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的安装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0560" y="120015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Python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环境的配置如前。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的安装可以使用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pip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conda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直接安装。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670820" y="66676"/>
            <a:ext cx="10947890" cy="76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4--pytorch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图像分类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8" name="内容占位符 4"/>
          <p:cNvSpPr/>
          <p:nvPr/>
        </p:nvSpPr>
        <p:spPr>
          <a:xfrm>
            <a:off x="670560" y="106680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train(epoch):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for batch_idx, (data, target) in enumerate(train_loader):       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output = model(data)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loss = F.nll_loss(output, target)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if batch_idx % 200 == 0: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print('Train Epoch: {} [{}/{} ({:.0f}%)]\tLoss: {:.6f}'.format(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epoch, batch_idx * len(data), len(train_loader.dataset),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   100. * batch_idx / len(train_loader), loss.data[0]))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optimizer.zero_grad()   # 所有参数的梯度清零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loss.backward()         #即反向传播求梯度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optimizer.step()        #调用optimizer进行梯度下降更新参数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670820" y="66676"/>
            <a:ext cx="10947890" cy="76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4--pytorch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图像分类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8" name="内容占位符 4"/>
          <p:cNvSpPr/>
          <p:nvPr/>
        </p:nvSpPr>
        <p:spPr>
          <a:xfrm>
            <a:off x="670560" y="106680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test():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test_loss = 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correct = 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for data, target in test_loader: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data, target = Variable(data, volatile=True), Variable(target)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output = model(data)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# sum up batch loss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test_loss += F.nll_loss(output, target, size_average=False).data[0]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# get the index of the max log-probability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pred = output.data.max(1, keepdim=True)[1]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print(pred)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correct += pred.eq(target.data.view_as(pred)).cpu().sum()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test_loss /= len(test_loader.dataset)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print('\nTest set: Average loss: {:.4f}, Accuracy: {}/{} ({:.0f}%)\n'.format(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test_loss, correct, len(test_loader.dataset),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100. * correct / len(test_loader.dataset)))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/>
          <p:cNvSpPr/>
          <p:nvPr/>
        </p:nvSpPr>
        <p:spPr>
          <a:xfrm>
            <a:off x="528955" y="946785"/>
            <a:ext cx="2869565" cy="36004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/>
        </p:nvSpPr>
        <p:spPr>
          <a:xfrm>
            <a:off x="11382375" y="76835"/>
            <a:ext cx="302260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5361305" y="720725"/>
            <a:ext cx="4820920" cy="838200"/>
          </a:xfrm>
          <a:prstGeom prst="borderCallout1">
            <a:avLst>
              <a:gd name="adj1" fmla="val 32663"/>
              <a:gd name="adj2" fmla="val 308"/>
              <a:gd name="adj3" fmla="val 48181"/>
              <a:gd name="adj4" fmla="val -405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继承 torch的Module类， </a:t>
            </a:r>
            <a:r>
              <a:rPr lang="en-US" altLang="zh-CN" sz="2400">
                <a:ea typeface="宋体" panose="02010600030101010101" pitchFamily="2" charset="-122"/>
              </a:rPr>
              <a:t>_init_()</a:t>
            </a:r>
            <a:r>
              <a:rPr lang="zh-CN" altLang="en-US" sz="2400">
                <a:ea typeface="宋体" panose="02010600030101010101" pitchFamily="2" charset="-122"/>
              </a:rPr>
              <a:t>和</a:t>
            </a:r>
            <a:r>
              <a:rPr lang="en-US" altLang="zh-CN" sz="2400">
                <a:ea typeface="宋体" panose="02010600030101010101" pitchFamily="2" charset="-122"/>
              </a:rPr>
              <a:t>forward()</a:t>
            </a:r>
            <a:r>
              <a:rPr lang="zh-CN" altLang="en-US" sz="2400">
                <a:ea typeface="宋体" panose="02010600030101010101" pitchFamily="2" charset="-122"/>
              </a:rPr>
              <a:t>是必需实现的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670820" y="66676"/>
            <a:ext cx="10947890" cy="76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4--pytorch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图像分类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模型定义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8" name="内容占位符 4"/>
          <p:cNvSpPr/>
          <p:nvPr/>
        </p:nvSpPr>
        <p:spPr>
          <a:xfrm>
            <a:off x="670560" y="1066800"/>
            <a:ext cx="9356090" cy="5313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class Net(nn.Module):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def __init__(self):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super(Net, self).__init__()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self.conv1 = nn.Conv2d(in_channels=1, out_channels=10, kernel_size=5)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self.conv2 = nn.Conv2d(10, 20, 5)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self.mp = nn.MaxPool2d(2)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self.fc = nn.Linear(40, 10)#（in_features, out_features）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def forward(self, x):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in_size = x.size(0)         # x: 64*1*28*28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x = F.relu(self.mp(self.conv1(x)))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# x: 64*10*12*12  feature map =[(28-4)/2]^2=12*12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x = F.relu(self.mp(self.conv2(x)))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x = x.view(in_size, -1) # flatten the tensor 相当于resharp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return F.log_softmax(x)  #64*10</a:t>
            </a:r>
            <a:endParaRPr 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5--pytorch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text_sentiment_ngrams_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0" y="1149985"/>
            <a:ext cx="6007735" cy="540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与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算力对比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0000_gpu1.0293962955474854_cpu52.667726278305054-768x768"/>
          <p:cNvPicPr>
            <a:picLocks noChangeAspect="1"/>
          </p:cNvPicPr>
          <p:nvPr/>
        </p:nvPicPr>
        <p:blipFill>
          <a:blip r:embed="rId1"/>
          <a:srcRect t="5258" r="-623"/>
          <a:stretch>
            <a:fillRect/>
          </a:stretch>
        </p:blipFill>
        <p:spPr>
          <a:xfrm>
            <a:off x="2565400" y="946785"/>
            <a:ext cx="625856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单圆角矩形 7"/>
          <p:cNvSpPr/>
          <p:nvPr/>
        </p:nvSpPr>
        <p:spPr>
          <a:xfrm>
            <a:off x="1065530" y="3260725"/>
            <a:ext cx="7590155" cy="104330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训练和测试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594995" y="1035685"/>
            <a:ext cx="123907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train_func(sub_train_):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train_loss = 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train_acc = 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data = DataLoader(sub_train_, batch_size=BATCH_SIZE, shuffle=True, collate_fn=generate_batch)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for i, (text, offsets, cls) in enumerate(data):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optimizer.zero_grad()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text, offsets, cls = text.to(device), offsets.to(device), cls.to(device)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output = model(text, offsets)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loss = criterion(output, cls)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train_loss += loss.item()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loss.backward()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optimizer.step()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train_acc += (output.argmax(1) == cls).sum().item()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scheduler.step()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return train_loss / len(sub_train_), train_acc / len(sub_train_)</a:t>
            </a:r>
            <a:endParaRPr lang="zh-CN" altLang="en-US" sz="1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线形标注 2 6"/>
          <p:cNvSpPr/>
          <p:nvPr/>
        </p:nvSpPr>
        <p:spPr>
          <a:xfrm>
            <a:off x="8221345" y="5533390"/>
            <a:ext cx="1663700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111"/>
              <a:gd name="adj6" fmla="val -3390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调整学习率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线形标注 1 8"/>
          <p:cNvSpPr/>
          <p:nvPr/>
        </p:nvSpPr>
        <p:spPr>
          <a:xfrm>
            <a:off x="8016875" y="819785"/>
            <a:ext cx="3919855" cy="1308735"/>
          </a:xfrm>
          <a:prstGeom prst="borderCallout1">
            <a:avLst>
              <a:gd name="adj1" fmla="val 32663"/>
              <a:gd name="adj2" fmla="val 308"/>
              <a:gd name="adj3" fmla="val 187093"/>
              <a:gd name="adj4" fmla="val -339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数据直接输入给模型，不再是先定义静态的计算图，再把数据传给占位符的模式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训练和测试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098550"/>
            <a:ext cx="123907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test(data_):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loss = 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acc = 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data = DataLoader(data_, batch_size=BATCH_SIZE, collate_fn=generate_batch)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for text, offsets, cls in data: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text, offsets, cls = text.to(device), offsets.to(device), cls.to(device)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with torch.no_grad():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output = model(text, offsets)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loss = criterion(output, cls)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loss += loss.item()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     acc += (output.argmax(1) == cls).sum().item()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return loss / len(data_), acc / len(data_)</a:t>
            </a:r>
            <a:endParaRPr lang="zh-CN" altLang="en-US" sz="1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621030" y="1285875"/>
            <a:ext cx="9125585" cy="1351280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线形标注 1 9"/>
          <p:cNvSpPr/>
          <p:nvPr/>
        </p:nvSpPr>
        <p:spPr>
          <a:xfrm>
            <a:off x="7369810" y="2983230"/>
            <a:ext cx="2503170" cy="626110"/>
          </a:xfrm>
          <a:prstGeom prst="borderCallout1">
            <a:avLst>
              <a:gd name="adj1" fmla="val 32663"/>
              <a:gd name="adj2" fmla="val 308"/>
              <a:gd name="adj3" fmla="val -23885"/>
              <a:gd name="adj4" fmla="val -71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定义参数和模型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训练和测试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098550"/>
            <a:ext cx="123907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endParaRPr lang="zh-CN" altLang="en-US" sz="2400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VOCAB_SIZE = len(train_dataset.get_vocab())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EMBED_DIM = 32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NUN_CLASS = len(train_dataset.get_labels())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model = TextSentiment(VOCAB_SIZE, EMBED_DIM, NUN_CLASS).to(device)</a:t>
            </a:r>
            <a:endParaRPr lang="zh-CN" altLang="en-US" sz="2400" b="1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4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在主函数中调用训练和测试函数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import time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from torch.utils.data.dataset import random_split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N_EPOCHS = 5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min_valid_loss = float('inf')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criterion = torch.nn.CrossEntropyLoss().to(device)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optimizer = torch.optim.SGD(model.parameters(), lr=4.0)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scheduler = torch.optim.lr_scheduler.StepLR(optimizer, 1, gamma=0.9)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train_len = int(len(train_dataset) * 0.95)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sub_train_, sub_valid_ = random_split(train_dataset, [train_len, len(train_dataset) - train_len]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)</a:t>
            </a:r>
            <a:endParaRPr lang="zh-CN" altLang="en-US" sz="1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训练和测试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098550"/>
            <a:ext cx="123907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endParaRPr lang="zh-CN" altLang="en-US" sz="1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接上页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for epoch in range(N_EPOCHS):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start_time = time.time()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train_loss, train_acc = train_func(sub_train_)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valid_loss, valid_acc = test(sub_valid_)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secs = int(time.time() - start_time)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mins = secs / 60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secs = secs % 60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print('Epoch: %d' %(epoch + 1), " | time in %d minutes, %d seconds" %(mins, secs))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print(f'\tLoss: {train_loss:.4f}(train)\t|\tAcc: {train_acc * 100:.1f}%(train)')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print(f'\tLoss: {valid_loss:.4f}(valid)\t|\tAcc: {valid_acc * 100:.1f}%(valid)')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/>
        </p:nvSpPr>
        <p:spPr>
          <a:xfrm>
            <a:off x="899795" y="5629275"/>
            <a:ext cx="5125720" cy="104584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单圆角矩形 7"/>
          <p:cNvSpPr/>
          <p:nvPr/>
        </p:nvSpPr>
        <p:spPr>
          <a:xfrm>
            <a:off x="671195" y="1679575"/>
            <a:ext cx="3792855" cy="360045"/>
          </a:xfrm>
          <a:prstGeom prst="round1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--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模型的定义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/>
        </p:nvSpPr>
        <p:spPr>
          <a:xfrm>
            <a:off x="671195" y="1098550"/>
            <a:ext cx="123907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import torch.nn as nn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import torch.nn.functional as F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class TextSentiment(nn.Module):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</a:t>
            </a:r>
            <a:r>
              <a:rPr lang="zh-CN" altLang="en-US" sz="20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__init__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(self, vocab_size, embed_dim, num_class):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super().__init__()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self.embedding = nn.EmbeddingBag(vocab_size, embed_dim, sparse=True)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self.fc = nn.Linear(embed_dim, num_class)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self.init_weights()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def init_weights(self):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initrange = 0.5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self.embedding.weight.data.uniform_(-initrange, initrange)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self.fc.weight.data.uniform_(-initrange, initrange)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self.fc.bias.data.zero_()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</a:t>
            </a:r>
            <a:r>
              <a:rPr lang="zh-CN" altLang="en-US" sz="2000" b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def forward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(self, text, offsets):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embedded = self.embedding(text, offsets)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        return self.fc(embedded)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524514" y="8098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>
          <a:xfrm>
            <a:off x="11842649" y="1559175"/>
            <a:ext cx="399070" cy="264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7179310" y="841375"/>
            <a:ext cx="4439920" cy="838200"/>
          </a:xfrm>
          <a:prstGeom prst="borderCallout1">
            <a:avLst>
              <a:gd name="adj1" fmla="val 32663"/>
              <a:gd name="adj2" fmla="val 308"/>
              <a:gd name="adj3" fmla="val 121087"/>
              <a:gd name="adj4" fmla="val -605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继承 torch 的 Module， </a:t>
            </a:r>
            <a:r>
              <a:rPr lang="en-US" altLang="zh-CN" sz="2400">
                <a:ea typeface="宋体" panose="02010600030101010101" pitchFamily="2" charset="-122"/>
              </a:rPr>
              <a:t>_init_()</a:t>
            </a:r>
            <a:r>
              <a:rPr lang="zh-CN" altLang="en-US" sz="2400">
                <a:ea typeface="宋体" panose="02010600030101010101" pitchFamily="2" charset="-122"/>
              </a:rPr>
              <a:t>和</a:t>
            </a:r>
            <a:r>
              <a:rPr lang="en-US" altLang="zh-CN" sz="2400">
                <a:ea typeface="宋体" panose="02010600030101010101" pitchFamily="2" charset="-122"/>
              </a:rPr>
              <a:t>forward()</a:t>
            </a:r>
            <a:r>
              <a:rPr lang="zh-CN" altLang="en-US" sz="2400">
                <a:ea typeface="宋体" panose="02010600030101010101" pitchFamily="2" charset="-122"/>
              </a:rPr>
              <a:t>是必需实现的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7846060" y="4757420"/>
            <a:ext cx="3855720" cy="1202055"/>
          </a:xfrm>
          <a:prstGeom prst="borderCallout1">
            <a:avLst>
              <a:gd name="adj1" fmla="val 32663"/>
              <a:gd name="adj2" fmla="val 308"/>
              <a:gd name="adj3" fmla="val 84099"/>
              <a:gd name="adj4" fmla="val -467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>
                <a:ea typeface="宋体" panose="02010600030101010101" pitchFamily="2" charset="-122"/>
              </a:rPr>
              <a:t>训练和测试部分的</a:t>
            </a:r>
            <a:r>
              <a:rPr lang="en-US" altLang="zh-CN" sz="2400">
                <a:ea typeface="宋体" panose="02010600030101010101" pitchFamily="2" charset="-122"/>
              </a:rPr>
              <a:t>model(text,offsets)</a:t>
            </a:r>
            <a:r>
              <a:rPr lang="zh-CN" altLang="en-US" sz="2400">
                <a:ea typeface="宋体" panose="02010600030101010101" pitchFamily="2" charset="-122"/>
              </a:rPr>
              <a:t>实际上就是调用的这个函数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例子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3--pytorch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文本分类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5" name="内容占位符 4"/>
          <p:cNvSpPr/>
          <p:nvPr/>
        </p:nvSpPr>
        <p:spPr>
          <a:xfrm>
            <a:off x="671195" y="1073785"/>
            <a:ext cx="107651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32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完整代码</a:t>
            </a:r>
            <a:endParaRPr lang="zh-CN" altLang="en-US" sz="32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32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https://pytorch.org/tutorials/beginner/text_sentiment_ngrams_tutorial.htm</a:t>
            </a:r>
            <a:r>
              <a:rPr lang="en-US" altLang="zh-CN" sz="32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l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</a:t>
            </a:r>
            <a:r>
              <a:rPr lang="zh-CN" altLang="en-US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深度学习框架与编程</a:t>
            </a:r>
            <a:endParaRPr lang="zh-CN" altLang="en-US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tensorflow</a:t>
            </a:r>
            <a:endParaRPr lang="en-US" altLang="zh-CN" sz="411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pytorch</a:t>
            </a:r>
            <a:endParaRPr lang="zh-CN" altLang="en-US" sz="411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风格迁移</a:t>
            </a:r>
            <a:endParaRPr lang="zh-CN" altLang="en-US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机器翻译</a:t>
            </a:r>
            <a:endParaRPr lang="zh-CN" altLang="en-US" sz="4110">
              <a:solidFill>
                <a:schemeClr val="tx1"/>
              </a:solidFill>
            </a:endParaRPr>
          </a:p>
          <a:p>
            <a:pPr lvl="1"/>
            <a:endParaRPr lang="zh-CN" altLang="en-US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marL="457200" lvl="1" indent="0">
              <a:buNone/>
            </a:pPr>
            <a:endParaRPr lang="en-US" altLang="zh-CN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5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286" name="3.jpg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7" name="starry_night.jpg" descr="starry_nigh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9" y="3525095"/>
            <a:ext cx="2348847" cy="14680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1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292" name="1.jpg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58593"/>
            <a:ext cx="8128000" cy="508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3" name="udnie.jpg" descr="udni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9" y="3543243"/>
            <a:ext cx="2348847" cy="235071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05" name="5.jpg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6" name="the_scream.jpg" descr="the_scre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1" y="3521361"/>
            <a:ext cx="2246281" cy="28602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与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很强并不意味着不需要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的参与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当你在GPU上跑深度网络时，CPU进行的计算很少，但是CPU仍然需要处理以下事情：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Symbola" panose="02020503060805020204" charset="0"/>
              </a:rPr>
              <a:t>在代码中写入并读取变量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Symbola" panose="02020503060805020204" charset="0"/>
              </a:rPr>
              <a:t>执行指令，如函数调用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3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）启动在GPU上函数调用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）创建小批量数据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）启动到GPU的数据传输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10" name="6.jpg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1" name="la_muse.jpg" descr="la_mu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9" y="3672760"/>
            <a:ext cx="2348847" cy="188469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4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15" name="7.jpg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6" name="feathers.jpg" descr="feath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7" y="3419156"/>
            <a:ext cx="2154929" cy="26960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9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20" name="8.jpg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rain_princess.jpg" descr="rain_princ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5" y="3508496"/>
            <a:ext cx="2348847" cy="23451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venice-boat.jpg" descr="venice-boat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559" y="803017"/>
            <a:ext cx="2348847" cy="14680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+"/>
          <p:cNvSpPr txBox="1"/>
          <p:nvPr/>
        </p:nvSpPr>
        <p:spPr>
          <a:xfrm>
            <a:off x="1388445" y="259016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25" name="9.jpg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762000"/>
            <a:ext cx="8128000" cy="508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wave.jpg" descr="wa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6" y="3535759"/>
            <a:ext cx="2335332" cy="12934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ut All Things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Equation"/>
              <p:cNvSpPr txBox="1"/>
              <p:nvPr/>
            </p:nvSpPr>
            <p:spPr>
              <a:xfrm>
                <a:off x="717686" y="993639"/>
                <a:ext cx="6875728" cy="4010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lim>
                      </m:limLow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15" y="1324852"/>
                <a:ext cx="9167637" cy="534676"/>
              </a:xfrm>
              <a:prstGeom prst="rect">
                <a:avLst/>
              </a:prstGeom>
              <a:blipFill rotWithShape="1">
                <a:blip r:embed="rId1"/>
                <a:stretch>
                  <a:fillRect l="-369" r="-554" b="-121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sz="2400">
                    <a:noFill/>
                  </a:rPr>
                  <a:t> </a:t>
                </a:r>
                <a:endParaRPr lang="en-US" sz="2400">
                  <a:noFill/>
                </a:endParaRPr>
              </a:p>
            </p:txBody>
          </p:sp>
        </mc:Fallback>
      </mc:AlternateContent>
      <p:pic>
        <p:nvPicPr>
          <p:cNvPr id="3" name="图片 2" descr="2019-10-19 20-26-38屏幕截图"/>
          <p:cNvPicPr>
            <a:picLocks noChangeAspect="1"/>
          </p:cNvPicPr>
          <p:nvPr/>
        </p:nvPicPr>
        <p:blipFill>
          <a:blip r:embed="rId2"/>
          <a:srcRect l="2268" t="-158"/>
          <a:stretch>
            <a:fillRect/>
          </a:stretch>
        </p:blipFill>
        <p:spPr>
          <a:xfrm>
            <a:off x="2120265" y="1936115"/>
            <a:ext cx="7277735" cy="4499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nten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内容损失</a:t>
            </a:r>
            <a:endParaRPr lang="ja-JP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3" name="Feed both content and composite images to the a CNN…"/>
          <p:cNvSpPr txBox="1">
            <a:spLocks noGrp="1"/>
          </p:cNvSpPr>
          <p:nvPr>
            <p:ph type="body" sz="half" idx="1"/>
          </p:nvPr>
        </p:nvSpPr>
        <p:spPr>
          <a:xfrm>
            <a:off x="763905" y="1468120"/>
            <a:ext cx="5208905" cy="47383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将内容图像和合成图像都放入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CNN</a:t>
            </a:r>
            <a:endParaRPr 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比较双方的平方损失</a:t>
            </a:r>
            <a:endParaRPr lang="ja-JP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底层匹配细节</a:t>
            </a:r>
            <a:endParaRPr lang="ja-JP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顶层匹配全局内容</a:t>
            </a: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217" y="1654443"/>
            <a:ext cx="5278993" cy="35691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tyl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样式损失</a:t>
            </a: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7980" y="1294765"/>
            <a:ext cx="5296535" cy="38188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9" name="Equation"/>
          <p:cNvSpPr txBox="1"/>
          <p:nvPr/>
        </p:nvSpPr>
        <p:spPr>
          <a:xfrm>
            <a:off x="3833684" y="1539695"/>
            <a:ext cx="127000" cy="4514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935" dirty="0"/>
          </a:p>
        </p:txBody>
      </p:sp>
      <p:sp>
        <p:nvSpPr>
          <p:cNvPr id="340" name="Equation"/>
          <p:cNvSpPr txBox="1"/>
          <p:nvPr/>
        </p:nvSpPr>
        <p:spPr>
          <a:xfrm>
            <a:off x="3238907" y="1534029"/>
            <a:ext cx="127000" cy="4514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935" dirty="0"/>
          </a:p>
        </p:txBody>
      </p:sp>
      <p:sp>
        <p:nvSpPr>
          <p:cNvPr id="3" name="文本占位符 2"/>
          <p:cNvSpPr/>
          <p:nvPr>
            <p:ph type="body" sz="half" idx="1"/>
          </p:nvPr>
        </p:nvSpPr>
        <p:spPr>
          <a:xfrm>
            <a:off x="671195" y="1200150"/>
            <a:ext cx="6102350" cy="531368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把输出变换成c行hw列的矩阵X。矩阵X可以看作是由c个长度为hw的向量x1,…,xc组成的。其中向量xi代表了通道i上的样式特征。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这些向量的格拉姆矩阵（Gram matrix）XX⊤∈ℝc×c中i行j列的元素xij即向量xi与xj的内积，它表达了通道i和通道j上样式特征的相关性。</a:t>
            </a: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我们用不同通道间的相关性表达图像的样式</a:t>
            </a: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。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当hw的值较大时，格拉姆矩阵中的元素容易出现较大的值。此外，格拉姆矩阵的高和宽皆为通道数c。为了让样式损失不受这些值的大小影响，可以将格拉姆矩阵除以矩阵中元素的个数，即chw。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噪声损失</a:t>
            </a:r>
            <a:endParaRPr lang="ja-JP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学习的合成图像可能具有许多高频噪声</a:t>
            </a:r>
            <a:endParaRPr lang="ja-JP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r>
              <a:rPr lang="ja-JP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使用总变差损失来降噪</a:t>
            </a: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4" name="Equation"/>
              <p:cNvSpPr txBox="1"/>
              <p:nvPr/>
            </p:nvSpPr>
            <p:spPr>
              <a:xfrm>
                <a:off x="3146517" y="2080960"/>
                <a:ext cx="2891606" cy="5369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56" y="2774613"/>
                <a:ext cx="3855475" cy="715880"/>
              </a:xfrm>
              <a:prstGeom prst="rect">
                <a:avLst/>
              </a:prstGeom>
              <a:blipFill rotWithShape="1">
                <a:blip r:embed="rId1"/>
                <a:stretch>
                  <a:fillRect l="-3070" r="-70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 sz="2400">
                    <a:noFill/>
                  </a:rPr>
                  <a:t> </a:t>
                </a:r>
                <a:endParaRPr lang="en-US" sz="2400">
                  <a:noFill/>
                </a:endParaRPr>
              </a:p>
            </p:txBody>
          </p:sp>
        </mc:Fallback>
      </mc:AlternateContent>
      <p:pic>
        <p:nvPicPr>
          <p:cNvPr id="3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93" y="3558677"/>
            <a:ext cx="7689241" cy="27329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张样式图像（两张不同风格的国画、一张动漫）×</a:t>
            </a:r>
            <a:r>
              <a:rPr lang="en-US" altLang="zh-CN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张内容图像（风景、人、静物），共</a:t>
            </a:r>
            <a:r>
              <a:rPr lang="en-US" altLang="zh-CN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组结果。</a:t>
            </a:r>
            <a:endParaRPr lang="zh-CN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pic>
        <p:nvPicPr>
          <p:cNvPr id="2" name="图片 1" descr="golden_g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119505"/>
            <a:ext cx="2880995" cy="2159635"/>
          </a:xfrm>
          <a:prstGeom prst="rect">
            <a:avLst/>
          </a:prstGeom>
        </p:spPr>
      </p:pic>
      <p:pic>
        <p:nvPicPr>
          <p:cNvPr id="4" name="图片 3" descr="golden_gate-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0" y="1675130"/>
            <a:ext cx="5307965" cy="3980180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3954145"/>
            <a:ext cx="3031490" cy="2177415"/>
          </a:xfrm>
          <a:prstGeom prst="rect">
            <a:avLst/>
          </a:prstGeom>
        </p:spPr>
      </p:pic>
      <p:sp>
        <p:nvSpPr>
          <p:cNvPr id="324" name="+"/>
          <p:cNvSpPr txBox="1"/>
          <p:nvPr/>
        </p:nvSpPr>
        <p:spPr>
          <a:xfrm>
            <a:off x="1944070" y="3279135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sp>
        <p:nvSpPr>
          <p:cNvPr id="6" name="椭圆 5"/>
          <p:cNvSpPr/>
          <p:nvPr/>
        </p:nvSpPr>
        <p:spPr>
          <a:xfrm>
            <a:off x="8219440" y="5048250"/>
            <a:ext cx="1523365" cy="10096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与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305" y="1233170"/>
            <a:ext cx="10711815" cy="53136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pic>
        <p:nvPicPr>
          <p:cNvPr id="2" name="图片 1" descr="golden_g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119505"/>
            <a:ext cx="2880995" cy="2159635"/>
          </a:xfrm>
          <a:prstGeom prst="rect">
            <a:avLst/>
          </a:prstGeom>
        </p:spPr>
      </p:pic>
      <p:sp>
        <p:nvSpPr>
          <p:cNvPr id="324" name="+"/>
          <p:cNvSpPr txBox="1"/>
          <p:nvPr/>
        </p:nvSpPr>
        <p:spPr>
          <a:xfrm>
            <a:off x="1944070" y="3279135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" name="图片 2" descr="golden_gate-张大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1793240"/>
            <a:ext cx="5504815" cy="4127500"/>
          </a:xfrm>
          <a:prstGeom prst="rect">
            <a:avLst/>
          </a:prstGeom>
        </p:spPr>
      </p:pic>
      <p:pic>
        <p:nvPicPr>
          <p:cNvPr id="7" name="图片 6" descr="张大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3954145"/>
            <a:ext cx="3805555" cy="20929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pic>
        <p:nvPicPr>
          <p:cNvPr id="2" name="图片 1" descr="golden_g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119505"/>
            <a:ext cx="2880995" cy="2159635"/>
          </a:xfrm>
          <a:prstGeom prst="rect">
            <a:avLst/>
          </a:prstGeom>
        </p:spPr>
      </p:pic>
      <p:sp>
        <p:nvSpPr>
          <p:cNvPr id="324" name="+"/>
          <p:cNvSpPr txBox="1"/>
          <p:nvPr/>
        </p:nvSpPr>
        <p:spPr>
          <a:xfrm>
            <a:off x="1944070" y="3279135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4" name="图片 3" descr="golden_gate-你的名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1769110"/>
            <a:ext cx="5568950" cy="4175760"/>
          </a:xfrm>
          <a:prstGeom prst="rect">
            <a:avLst/>
          </a:prstGeom>
        </p:spPr>
      </p:pic>
      <p:pic>
        <p:nvPicPr>
          <p:cNvPr id="5" name="图片 4" descr="你的名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70" y="3985895"/>
            <a:ext cx="1564005" cy="2779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8" name="图片 7" descr="胡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065" y="911225"/>
            <a:ext cx="1894840" cy="2462530"/>
          </a:xfrm>
          <a:prstGeom prst="rect">
            <a:avLst/>
          </a:prstGeom>
        </p:spPr>
      </p:pic>
      <p:pic>
        <p:nvPicPr>
          <p:cNvPr id="9" name="图片 8" descr="胡歌-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40" y="1413510"/>
            <a:ext cx="3625850" cy="4709795"/>
          </a:xfrm>
          <a:prstGeom prst="rect">
            <a:avLst/>
          </a:prstGeom>
        </p:spPr>
      </p:pic>
      <p:pic>
        <p:nvPicPr>
          <p:cNvPr id="10" name="图片 9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3989705"/>
            <a:ext cx="2971800" cy="213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3" name="图片 2" descr="胡歌-张大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0715" y="1287145"/>
            <a:ext cx="3861435" cy="5015865"/>
          </a:xfrm>
          <a:prstGeom prst="rect">
            <a:avLst/>
          </a:prstGeom>
        </p:spPr>
      </p:pic>
      <p:pic>
        <p:nvPicPr>
          <p:cNvPr id="7" name="图片 6" descr="张大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4042410"/>
            <a:ext cx="4262120" cy="2344420"/>
          </a:xfrm>
          <a:prstGeom prst="rect">
            <a:avLst/>
          </a:prstGeom>
        </p:spPr>
      </p:pic>
      <p:pic>
        <p:nvPicPr>
          <p:cNvPr id="8" name="图片 7" descr="胡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5" y="911225"/>
            <a:ext cx="1894840" cy="2462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8" name="图片 7" descr="胡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065" y="911225"/>
            <a:ext cx="1894840" cy="2462530"/>
          </a:xfrm>
          <a:prstGeom prst="rect">
            <a:avLst/>
          </a:prstGeom>
        </p:spPr>
      </p:pic>
      <p:pic>
        <p:nvPicPr>
          <p:cNvPr id="5" name="图片 4" descr="你的名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3939540"/>
            <a:ext cx="1570990" cy="2793365"/>
          </a:xfrm>
          <a:prstGeom prst="rect">
            <a:avLst/>
          </a:prstGeom>
        </p:spPr>
      </p:pic>
      <p:pic>
        <p:nvPicPr>
          <p:cNvPr id="6" name="图片 5" descr="胡歌-你的名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65" y="1518285"/>
            <a:ext cx="3600450" cy="4676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10" name="图片 9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3989705"/>
            <a:ext cx="2971800" cy="2133600"/>
          </a:xfrm>
          <a:prstGeom prst="rect">
            <a:avLst/>
          </a:prstGeom>
        </p:spPr>
      </p:pic>
      <p:pic>
        <p:nvPicPr>
          <p:cNvPr id="2" name="图片 1" descr="静物-吴冠中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710" y="2029460"/>
            <a:ext cx="5504815" cy="3655060"/>
          </a:xfrm>
          <a:prstGeom prst="rect">
            <a:avLst/>
          </a:prstGeom>
        </p:spPr>
      </p:pic>
      <p:pic>
        <p:nvPicPr>
          <p:cNvPr id="4" name="图片 3" descr="静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" y="1106170"/>
            <a:ext cx="3416300" cy="2267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7" name="图片 6" descr="张大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4042410"/>
            <a:ext cx="4262120" cy="2344420"/>
          </a:xfrm>
          <a:prstGeom prst="rect">
            <a:avLst/>
          </a:prstGeom>
        </p:spPr>
      </p:pic>
      <p:pic>
        <p:nvPicPr>
          <p:cNvPr id="2" name="图片 1" descr="静物-张大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05" y="1885950"/>
            <a:ext cx="5669915" cy="3764280"/>
          </a:xfrm>
          <a:prstGeom prst="rect">
            <a:avLst/>
          </a:prstGeom>
        </p:spPr>
      </p:pic>
      <p:pic>
        <p:nvPicPr>
          <p:cNvPr id="4" name="图片 3" descr="静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" y="1106170"/>
            <a:ext cx="3416300" cy="2267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实验数据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ja-JP" altLang="en-US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24" name="+"/>
          <p:cNvSpPr txBox="1"/>
          <p:nvPr/>
        </p:nvSpPr>
        <p:spPr>
          <a:xfrm>
            <a:off x="1944070" y="3373750"/>
            <a:ext cx="426085" cy="789305"/>
          </a:xfrm>
          <a:prstGeom prst="rect">
            <a:avLst/>
          </a:prstGeom>
          <a:ln w="12700">
            <a:miter lim="400000"/>
          </a:ln>
        </p:spPr>
        <p:txBody>
          <a:bodyPr wrap="none" lIns="60958" rIns="60958">
            <a:spAutoFit/>
          </a:bodyPr>
          <a:lstStyle>
            <a:lvl1pPr>
              <a:defRPr sz="3400"/>
            </a:lvl1pPr>
          </a:lstStyle>
          <a:p>
            <a:r>
              <a:rPr sz="4535"/>
              <a:t>+</a:t>
            </a:r>
            <a:endParaRPr sz="4535"/>
          </a:p>
        </p:txBody>
      </p:sp>
      <p:pic>
        <p:nvPicPr>
          <p:cNvPr id="5" name="图片 4" descr="你的名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990" y="3939540"/>
            <a:ext cx="1570990" cy="2793365"/>
          </a:xfrm>
          <a:prstGeom prst="rect">
            <a:avLst/>
          </a:prstGeom>
        </p:spPr>
      </p:pic>
      <p:pic>
        <p:nvPicPr>
          <p:cNvPr id="2" name="图片 1" descr="静物-你的名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5" y="1811655"/>
            <a:ext cx="6161405" cy="4090670"/>
          </a:xfrm>
          <a:prstGeom prst="rect">
            <a:avLst/>
          </a:prstGeom>
        </p:spPr>
      </p:pic>
      <p:pic>
        <p:nvPicPr>
          <p:cNvPr id="4" name="图片 3" descr="静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" y="1106170"/>
            <a:ext cx="3416300" cy="2267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9470" y="1160780"/>
            <a:ext cx="106108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baseline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tensorflow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https://github.com/MingtaoGuo/Style-transfer-with-neural-algorithm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https://github.com/enomotokenji/pytorch-Neural-Style-Transfer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ja-JP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参考资料</a:t>
            </a:r>
            <a:endParaRPr lang="zh-CN" altLang="ja-JP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2019-10-21 10-06-20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045" y="1645285"/>
            <a:ext cx="5474970" cy="3423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9" name="内容占位符 98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</a:t>
            </a:r>
            <a:r>
              <a:rPr lang="zh-CN" altLang="en-US" sz="4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学习硬件平台</a:t>
            </a:r>
            <a:endParaRPr lang="zh-CN" altLang="en-US" sz="4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深度学习框架与编程</a:t>
            </a:r>
            <a:endParaRPr lang="zh-CN" altLang="en-US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tensorflow</a:t>
            </a:r>
            <a:endParaRPr lang="en-US" altLang="zh-CN" sz="411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sz="411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pytorch</a:t>
            </a:r>
            <a:endParaRPr lang="zh-CN" altLang="en-US" sz="411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风格迁移</a:t>
            </a:r>
            <a:endParaRPr lang="zh-CN" altLang="en-US" sz="4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机器翻译</a:t>
            </a:r>
            <a:endParaRPr lang="zh-CN" altLang="en-US" sz="4110">
              <a:solidFill>
                <a:schemeClr val="tx1"/>
              </a:solidFill>
            </a:endParaRPr>
          </a:p>
          <a:p>
            <a:pPr lvl="1"/>
            <a:endParaRPr lang="zh-CN" altLang="en-US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marL="457200" lvl="1" indent="0">
              <a:buNone/>
            </a:pPr>
            <a:endParaRPr lang="en-US" altLang="zh-CN" sz="4110" b="1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为何如此适用于深度学习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CPU</a:t>
            </a:r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优点在于调度，管理，协调能力强，计算能力则位于其次。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GPU</a:t>
            </a:r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擅长对大数据进行简单重复操作。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深度学习需要大数据来训练，就是需要大量的并行重复计算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GPU</a:t>
            </a:r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有如下特点：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提供多核并行计算的基础结构，支持大数据并行计算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拥有更高的访存速度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  <a:sym typeface="+mn-ea"/>
              </a:rPr>
              <a:t>更高的浮点运算能力</a:t>
            </a:r>
            <a:endParaRPr lang="zh-CN" altLang="en-US" sz="28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8905" y="4210050"/>
            <a:ext cx="5611495" cy="25679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什么是机器翻译（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Machine Translation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是用计算机来实现不同语言之间翻译的技术。被翻译的语言通常称为源语言（source language），翻译成的结果语言称为目标语言（target language）。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常见方法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基于规则的翻译系统</a:t>
            </a: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统计机器翻译（Statistical Machine Translation, SMT）</a:t>
            </a: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端到端的神经网络机器翻译（End-to-End Neural </a:t>
            </a: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Machine Translation, End-to-End NMT）</a:t>
            </a: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8105" y="2449195"/>
            <a:ext cx="4614545" cy="3472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5262245"/>
            <a:ext cx="951865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71195" y="1095375"/>
            <a:ext cx="10948035" cy="551180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机器翻译的数据集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WMT 是机器翻译领域的国际顶级评测比赛之一。近年来，几乎所有的研究机构在发表关于机器翻译新方法的论文时，都会以 WMT 数据集作为实验数据，并以 BLEU 评分来衡量方法的有效性，给出一个量化的、可比的翻译质量评估。因此，WMT 数据集已经成为机器翻译领域公认的主流数据集。事实上，WMT 是一个开始自 2006 年 ACL 的国际机器翻译研讨会，提供统一的数据集，内容通常集中于新闻。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以wmt16为例，数据集包括新闻，IT domain， biomedical等10个task。而神经机器翻译通常都会使用新闻数据集作为实验数据。Wmt16的新闻数据包括以下language pairs：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English-German and German-English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English-Finnish and Finnish-English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English-Czech and Czech-English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English-Romanian and Romanian-English 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English-Russian and Russian-English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English-Turkish and Turkish-English 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71195" y="1095375"/>
            <a:ext cx="10948035" cy="5353050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机器翻译的数据集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我们采用中英文的数据集</a:t>
            </a:r>
            <a:endParaRPr lang="zh-CN" altLang="en-US" sz="24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训练集 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200W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行中英文匹配对语料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测试集和验证集各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40W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行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例子：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嘿, 你可以在0.007kb以内的代码里转置一个矩阵吗 ? 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914400" lvl="2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                                       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Hey, can you write code to transpose a matrix in 0.007 KB or less?</a:t>
            </a:r>
            <a:endParaRPr lang="zh-CN" altLang="en-US"/>
          </a:p>
          <a:p>
            <a:pPr lvl="2"/>
            <a:endParaRPr lang="zh-CN" altLang="en-US"/>
          </a:p>
          <a:p>
            <a:pPr lvl="2"/>
            <a:endParaRPr lang="zh-CN" altLang="en-US"/>
          </a:p>
          <a:p>
            <a:pPr lvl="1"/>
            <a:endParaRPr lang="zh-CN" altLang="en-US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3" name="上下箭头 2"/>
          <p:cNvSpPr/>
          <p:nvPr/>
        </p:nvSpPr>
        <p:spPr>
          <a:xfrm>
            <a:off x="4684395" y="4353560"/>
            <a:ext cx="240030" cy="56134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机器翻译的一些模型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Seq2seq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NMT + Attention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Fairseq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（A Convolutional Encoder Model 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for Neural Machine Translation）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Transformer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NUMT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（Neural Unsupervised Machine 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Translation）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8790" y="946785"/>
            <a:ext cx="3025140" cy="3181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20" y="4322445"/>
            <a:ext cx="4169410" cy="2427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神经机器翻译中的一些概念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2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源语言与目标语言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词表 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One-hot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Embedding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Encoder 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与 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Decoder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Softmax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函数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Beam search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7320" y="1802765"/>
            <a:ext cx="6768465" cy="485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590082" y="1249586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RNN</a:t>
            </a:r>
            <a:endParaRPr lang="en-US" sz="20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Given list of word vectors:  x</a:t>
            </a:r>
            <a:r>
              <a:rPr lang="en-US" sz="2000" baseline="-25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,x</a:t>
            </a:r>
            <a:r>
              <a:rPr lang="en-US" sz="2000" baseline="-25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,…,x</a:t>
            </a:r>
            <a:r>
              <a:rPr lang="en-US" sz="2000" baseline="-25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t-1</a:t>
            </a:r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,x</a:t>
            </a:r>
            <a:r>
              <a:rPr lang="en-US" sz="2000" baseline="-25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,…,</a:t>
            </a:r>
            <a:r>
              <a:rPr lang="en-US" sz="2000" dirty="0" err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</a:t>
            </a:r>
            <a:endParaRPr lang="en-US" sz="2000" baseline="-250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At a single time step:</a:t>
            </a:r>
            <a:endParaRPr lang="en-US" sz="20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the relationship to compute the hidden layer output features at each time-step t</a:t>
            </a:r>
            <a:endParaRPr lang="en-US" sz="1800" dirty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the output probability distribution over the vocabulary at each time-step t.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baseline="-25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baseline="-25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baseline="-25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baseline="-25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baseline="-25000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98" y="1158777"/>
            <a:ext cx="3000794" cy="47631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48" y="1709388"/>
            <a:ext cx="2276793" cy="400106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64" y="2173601"/>
            <a:ext cx="3924848" cy="495369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0" y="3930015"/>
            <a:ext cx="3177540" cy="269875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15" y="3943985"/>
            <a:ext cx="2868295" cy="2671445"/>
          </a:xfrm>
          <a:prstGeom prst="rect">
            <a:avLst/>
          </a:prstGeom>
        </p:spPr>
      </p:pic>
      <p:cxnSp>
        <p:nvCxnSpPr>
          <p:cNvPr id="12" name="Straight Arrow Connector 10"/>
          <p:cNvCxnSpPr/>
          <p:nvPr/>
        </p:nvCxnSpPr>
        <p:spPr>
          <a:xfrm>
            <a:off x="3536339" y="5238443"/>
            <a:ext cx="719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75" y="4138930"/>
            <a:ext cx="5469890" cy="219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LSTM &amp; GRU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854200"/>
            <a:ext cx="4750435" cy="1891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1200150"/>
            <a:ext cx="4750435" cy="1862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815" y="3235960"/>
            <a:ext cx="2434590" cy="63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180" y="3914140"/>
            <a:ext cx="2435225" cy="863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180" y="4810760"/>
            <a:ext cx="2434590" cy="748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80" y="5597525"/>
            <a:ext cx="2434590" cy="902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95" y="4065270"/>
            <a:ext cx="7019925" cy="22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Seq2Seq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Encoder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部分将源语言编码成语义向量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</a:t>
            </a:r>
            <a:endParaRPr lang="en-US" altLang="zh-CN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Decoder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部分负责将语义向量</a:t>
            </a:r>
            <a:r>
              <a:rPr lang="en-US" altLang="zh-CN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c</a:t>
            </a: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解码成目标语言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用途广泛，用于机器翻译，对话系统，文本摘要，文本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生成（写诗），阅读理解，语音合成等等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en-US" altLang="zh-CN" sz="20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2003425"/>
            <a:ext cx="8496300" cy="1962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35" y="4069715"/>
            <a:ext cx="4392295" cy="273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Seq2Seq</a:t>
            </a: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endParaRPr lang="en-US" altLang="zh-CN" sz="20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 sz="2400"/>
          </a:p>
          <a:p>
            <a:pPr lvl="1"/>
            <a:endParaRPr lang="en-US" altLang="zh-CN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" y="1722755"/>
            <a:ext cx="11306175" cy="490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Attention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Neural Machine Translation by Jointly Learning to Align and Translate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7825" y="2226945"/>
            <a:ext cx="4053840" cy="4192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2226945"/>
            <a:ext cx="3181350" cy="413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15" y="2320925"/>
            <a:ext cx="4276725" cy="590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65" y="2987040"/>
            <a:ext cx="2562225" cy="561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65" y="3616325"/>
            <a:ext cx="2105025" cy="1028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10" y="4731385"/>
            <a:ext cx="2781300" cy="15525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235" y="6334125"/>
            <a:ext cx="4305300" cy="40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其他的深度学习硬件平台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GPU/CPU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SOC</a:t>
            </a:r>
            <a:endParaRPr lang="en-US" alt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深鉴公开的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DPU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架构（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ZYNQ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）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Google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TPU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架构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人工智能专业芯片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FPGA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开发方式主推：软硬件协同设计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Xilinx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FPGA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异构平台</a:t>
            </a:r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SOC</a:t>
            </a:r>
            <a:r>
              <a:rPr lang="zh-CN" altLang="en-US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cs typeface="Symbola" panose="02020503060805020204" charset="0"/>
              </a:rPr>
              <a:t>主要用在两方面</a:t>
            </a:r>
            <a:endParaRPr lang="zh-CN" altLang="en-US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Symbola" panose="02020503060805020204" charset="0"/>
                <a:ea typeface="Symbola" panose="02020503060805020204" charset="0"/>
              </a:rPr>
              <a:t>Attention</a:t>
            </a:r>
            <a:endParaRPr lang="en-US" altLang="zh-CN"/>
          </a:p>
          <a:p>
            <a:pPr lvl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2014220"/>
            <a:ext cx="113919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Attention is all you need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3945" y="1056005"/>
            <a:ext cx="3963670" cy="545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2218055"/>
            <a:ext cx="6734175" cy="391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神经无监督翻译模型（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NUMT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Phrase-Based &amp; Neural Unsupervised Machine Translation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无监督意味着不再需要平行语料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解决机器翻译中的冷启动问题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3721735"/>
            <a:ext cx="6611620" cy="1847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45" y="2081530"/>
            <a:ext cx="4242435" cy="2350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965" y="4511040"/>
            <a:ext cx="3287395" cy="229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71195" y="1200150"/>
            <a:ext cx="10948035" cy="455866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评价指标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BLUE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“改进版的n-gram”加上“过短惩罚因子”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BLEU的取值范围是[0,1]，0最差，1最好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候选译文（Predicted）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参考译文（Gold Standard）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N-gram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值，取其均值作为右边的式子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左边则是对译文做过短的惩罚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ji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1880" y="2002155"/>
            <a:ext cx="3381375" cy="239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实验二：机器翻译</a:t>
            </a:r>
            <a:endParaRPr lang="zh-CN" alt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Large vocabulary problem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Fixed vocabulary for both sides-&gt;out-of-vocabulary words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pos&lt;UNK&gt; [1]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Character-level NMT [2]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byte-pair encoding (BPE) techniques [3]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split words into sub-words 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词向量预训练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/>
          <p:nvPr/>
        </p:nvSpPr>
        <p:spPr>
          <a:xfrm>
            <a:off x="671195" y="1073785"/>
            <a:ext cx="10765155" cy="53136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zh-CN">
              <a:solidFill>
                <a:schemeClr val="tx1"/>
              </a:solidFill>
              <a:latin typeface="Symbola" panose="02020503060805020204" charset="0"/>
              <a:ea typeface="Symbola" panose="02020503060805020204" charset="0"/>
              <a:cs typeface="Symbola" panose="02020503060805020204" charset="0"/>
              <a:sym typeface="+mn-ea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7245" y="2829560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18410</Words>
  <Application>WPS 演示</Application>
  <PresentationFormat>Widescreen</PresentationFormat>
  <Paragraphs>1139</Paragraphs>
  <Slides>95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11" baseType="lpstr">
      <vt:lpstr>Arial</vt:lpstr>
      <vt:lpstr>宋体</vt:lpstr>
      <vt:lpstr>Wingdings</vt:lpstr>
      <vt:lpstr>Times New Roman</vt:lpstr>
      <vt:lpstr>DejaVu Sans</vt:lpstr>
      <vt:lpstr>微软雅黑</vt:lpstr>
      <vt:lpstr>Monospace</vt:lpstr>
      <vt:lpstr>Symbola</vt:lpstr>
      <vt:lpstr>Wingdings</vt:lpstr>
      <vt:lpstr>Wingdings 2</vt:lpstr>
      <vt:lpstr>OpenSymbol</vt:lpstr>
      <vt:lpstr>Courier New</vt:lpstr>
      <vt:lpstr>等线</vt:lpstr>
      <vt:lpstr>Amiri</vt:lpstr>
      <vt:lpstr>Arial Unicode MS</vt:lpstr>
      <vt:lpstr>Office Theme</vt:lpstr>
      <vt:lpstr>编程与实验</vt:lpstr>
      <vt:lpstr>PowerPoint 演示文稿</vt:lpstr>
      <vt:lpstr>深度学习需要怎样的硬件支撑</vt:lpstr>
      <vt:lpstr>深度学习需要怎样的硬件支撑</vt:lpstr>
      <vt:lpstr>CPU与GPU算力对比</vt:lpstr>
      <vt:lpstr>CPU与GPU</vt:lpstr>
      <vt:lpstr>CPU与GPU</vt:lpstr>
      <vt:lpstr>GPU为何如此适用于深度学习</vt:lpstr>
      <vt:lpstr>其他的深度学习硬件平台</vt:lpstr>
      <vt:lpstr>PowerPoint 演示文稿</vt:lpstr>
      <vt:lpstr>深度学习常用的软件工具</vt:lpstr>
      <vt:lpstr>深度学习常用的软件工具</vt:lpstr>
      <vt:lpstr>PowerPoint 演示文稿</vt:lpstr>
      <vt:lpstr>什么是TensorFlow？</vt:lpstr>
      <vt:lpstr>TensorFlow的安装1/2</vt:lpstr>
      <vt:lpstr>TensorFlow的安装2/2</vt:lpstr>
      <vt:lpstr>TensorFlow的基本知识</vt:lpstr>
      <vt:lpstr>TensorFlow的基本知识</vt:lpstr>
      <vt:lpstr>例子1--拟合线性函数</vt:lpstr>
      <vt:lpstr>例子1--拟合线性函数</vt:lpstr>
      <vt:lpstr>例子1--拟合线性函数</vt:lpstr>
      <vt:lpstr>例子1--拟合线性函数</vt:lpstr>
      <vt:lpstr>例子2--MNIST手写数据集</vt:lpstr>
      <vt:lpstr>例子2--MNIST手写数据集</vt:lpstr>
      <vt:lpstr>例子2--MNIST手写数据集--导入数据</vt:lpstr>
      <vt:lpstr>例子2--MNIST手写数据集--构建计算图</vt:lpstr>
      <vt:lpstr>例子2--MNIST手写数据集--构建计算图</vt:lpstr>
      <vt:lpstr>例子2--MNIST手写数据集--构建计算图</vt:lpstr>
      <vt:lpstr>例子2--MNIST手写数据集--构建计算图</vt:lpstr>
      <vt:lpstr>例子2--MNIST手写数据集--构建计算图</vt:lpstr>
      <vt:lpstr>例子2--MNIST手写数据集--构建计算图</vt:lpstr>
      <vt:lpstr>例子2--MNIST手写数据集--构建计算图</vt:lpstr>
      <vt:lpstr>例子2--MNIST手写数据集--启动计算图</vt:lpstr>
      <vt:lpstr>例子3--文本分类</vt:lpstr>
      <vt:lpstr>例子3--文本分类--模型定义</vt:lpstr>
      <vt:lpstr>例子3--文本分类--模型定义</vt:lpstr>
      <vt:lpstr>例子3--文本分类--模型定义</vt:lpstr>
      <vt:lpstr>例子3--文本分类--训练</vt:lpstr>
      <vt:lpstr>例子3--文本分类--训练</vt:lpstr>
      <vt:lpstr>例子3--文本分类--测试</vt:lpstr>
      <vt:lpstr>例子3--文本分类--测试</vt:lpstr>
      <vt:lpstr>Tensorflow的可视化</vt:lpstr>
      <vt:lpstr>PowerPoint 演示文稿</vt:lpstr>
      <vt:lpstr>什么是Pytorch？</vt:lpstr>
      <vt:lpstr>Pytorch的安装</vt:lpstr>
      <vt:lpstr>PowerPoint 演示文稿</vt:lpstr>
      <vt:lpstr>PowerPoint 演示文稿</vt:lpstr>
      <vt:lpstr>PowerPoint 演示文稿</vt:lpstr>
      <vt:lpstr>例子5--pytorch文本分类</vt:lpstr>
      <vt:lpstr>例子3--pytorch文本分类--训练和测试</vt:lpstr>
      <vt:lpstr>例子3--pytorch文本分类--训练和测试</vt:lpstr>
      <vt:lpstr>例子3--pytorch文本分类--训练和测试</vt:lpstr>
      <vt:lpstr>例子3--pytorch文本分类--训练和测试</vt:lpstr>
      <vt:lpstr>例子3--pytorch文本分类--模型的定义</vt:lpstr>
      <vt:lpstr>例子3--pytorch文本分类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</vt:lpstr>
      <vt:lpstr>内容损失</vt:lpstr>
      <vt:lpstr>样式损失</vt:lpstr>
      <vt:lpstr>噪声损失</vt:lpstr>
      <vt:lpstr>实验数据</vt:lpstr>
      <vt:lpstr>实验数据</vt:lpstr>
      <vt:lpstr>实验数据</vt:lpstr>
      <vt:lpstr>实验数据</vt:lpstr>
      <vt:lpstr>实验数据</vt:lpstr>
      <vt:lpstr>实验数据</vt:lpstr>
      <vt:lpstr>实验数据</vt:lpstr>
      <vt:lpstr>实验数据</vt:lpstr>
      <vt:lpstr>实验数据</vt:lpstr>
      <vt:lpstr>实验数据</vt:lpstr>
      <vt:lpstr>参考资料</vt:lpstr>
      <vt:lpstr>PowerPoint 演示文稿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实验二：机器翻译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Dove Lian</dc:creator>
  <cp:lastModifiedBy>zhao</cp:lastModifiedBy>
  <cp:revision>807</cp:revision>
  <dcterms:created xsi:type="dcterms:W3CDTF">2019-10-22T21:15:13Z</dcterms:created>
  <dcterms:modified xsi:type="dcterms:W3CDTF">2019-10-22T21:15:13Z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